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60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6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79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74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78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77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64.xml.rels" ContentType="application/vnd.openxmlformats-package.relationships+xml"/>
  <Override PartName="/ppt/slideMasters/_rels/slideMaster65.xml.rels" ContentType="application/vnd.openxmlformats-package.relationships+xml"/>
  <Override PartName="/ppt/slideMasters/_rels/slideMaster66.xml.rels" ContentType="application/vnd.openxmlformats-package.relationships+xml"/>
  <Override PartName="/ppt/slideMasters/_rels/slideMaster67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75.xml.rels" ContentType="application/vnd.openxmlformats-package.relationships+xml"/>
  <Override PartName="/ppt/slideMasters/_rels/slideMaster76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2.xml.rels" ContentType="application/vnd.openxmlformats-package.relationships+xml"/>
  <Override PartName="/ppt/slideMasters/_rels/slideMaster71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69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70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36.xml.rels" ContentType="application/vnd.openxmlformats-package.relationships+xml"/>
  <Override PartName="/ppt/slideMasters/slideMaster56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presProps.xml" ContentType="application/vnd.openxmlformats-officedocument.presentationml.presProps+xml"/>
  <Override PartName="/ppt/theme/theme56.xml" ContentType="application/vnd.openxmlformats-officedocument.theme+xml"/>
  <Override PartName="/ppt/theme/theme55.xml" ContentType="application/vnd.openxmlformats-officedocument.theme+xml"/>
  <Override PartName="/ppt/theme/theme54.xml" ContentType="application/vnd.openxmlformats-officedocument.theme+xml"/>
  <Override PartName="/ppt/theme/theme53.xml" ContentType="application/vnd.openxmlformats-officedocument.theme+xml"/>
  <Override PartName="/ppt/theme/theme52.xml" ContentType="application/vnd.openxmlformats-officedocument.theme+xml"/>
  <Override PartName="/ppt/theme/theme51.xml" ContentType="application/vnd.openxmlformats-officedocument.theme+xml"/>
  <Override PartName="/ppt/theme/theme50.xml" ContentType="application/vnd.openxmlformats-officedocument.theme+xml"/>
  <Override PartName="/ppt/theme/theme46.xml" ContentType="application/vnd.openxmlformats-officedocument.theme+xml"/>
  <Override PartName="/ppt/theme/theme45.xml" ContentType="application/vnd.openxmlformats-officedocument.theme+xml"/>
  <Override PartName="/ppt/theme/theme44.xml" ContentType="application/vnd.openxmlformats-officedocument.theme+xml"/>
  <Override PartName="/ppt/theme/theme43.xml" ContentType="application/vnd.openxmlformats-officedocument.theme+xml"/>
  <Override PartName="/ppt/theme/theme42.xml" ContentType="application/vnd.openxmlformats-officedocument.theme+xml"/>
  <Override PartName="/ppt/theme/theme41.xml" ContentType="application/vnd.openxmlformats-officedocument.theme+xml"/>
  <Override PartName="/ppt/theme/theme40.xml" ContentType="application/vnd.openxmlformats-officedocument.theme+xml"/>
  <Override PartName="/ppt/theme/theme39.xml" ContentType="application/vnd.openxmlformats-officedocument.theme+xml"/>
  <Override PartName="/ppt/theme/theme38.xml" ContentType="application/vnd.openxmlformats-officedocument.theme+xml"/>
  <Override PartName="/ppt/theme/theme37.xml" ContentType="application/vnd.openxmlformats-officedocument.theme+xml"/>
  <Override PartName="/ppt/theme/theme47.xml" ContentType="application/vnd.openxmlformats-officedocument.theme+xml"/>
  <Override PartName="/ppt/theme/theme10.xml" ContentType="application/vnd.openxmlformats-officedocument.theme+xml"/>
  <Override PartName="/ppt/theme/theme36.xml" ContentType="application/vnd.openxmlformats-officedocument.theme+xml"/>
  <Override PartName="/ppt/theme/theme9.xml" ContentType="application/vnd.openxmlformats-officedocument.theme+xml"/>
  <Override PartName="/ppt/theme/theme20.xml" ContentType="application/vnd.openxmlformats-officedocument.theme+xml"/>
  <Override PartName="/ppt/theme/theme57.xml" ContentType="application/vnd.openxmlformats-officedocument.theme+xml"/>
  <Override PartName="/ppt/theme/theme19.xml" ContentType="application/vnd.openxmlformats-officedocument.theme+xml"/>
  <Override PartName="/ppt/theme/theme61.xml" ContentType="application/vnd.openxmlformats-officedocument.theme+xml"/>
  <Override PartName="/ppt/theme/theme21.xml" ContentType="application/vnd.openxmlformats-officedocument.theme+xml"/>
  <Override PartName="/ppt/theme/theme58.xml" ContentType="application/vnd.openxmlformats-officedocument.theme+xml"/>
  <Override PartName="/ppt/theme/theme22.xml" ContentType="application/vnd.openxmlformats-officedocument.theme+xml"/>
  <Override PartName="/ppt/theme/theme59.xml" ContentType="application/vnd.openxmlformats-officedocument.theme+xml"/>
  <Override PartName="/ppt/theme/theme23.xml" ContentType="application/vnd.openxmlformats-officedocument.theme+xml"/>
  <Override PartName="/ppt/theme/theme60.xml" ContentType="application/vnd.openxmlformats-officedocument.theme+xml"/>
  <Override PartName="/ppt/theme/theme18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79.xml" ContentType="application/vnd.openxmlformats-officedocument.theme+xml"/>
  <Override PartName="/ppt/theme/theme67.xml" ContentType="application/vnd.openxmlformats-officedocument.theme+xml"/>
  <Override PartName="/ppt/theme/theme30.xml" ContentType="application/vnd.openxmlformats-officedocument.theme+xml"/>
  <Override PartName="/ppt/theme/theme78.xml" ContentType="application/vnd.openxmlformats-officedocument.theme+xml"/>
  <Override PartName="/ppt/theme/theme77.xml" ContentType="application/vnd.openxmlformats-officedocument.theme+xml"/>
  <Override PartName="/ppt/theme/theme76.xml" ContentType="application/vnd.openxmlformats-officedocument.theme+xml"/>
  <Override PartName="/ppt/theme/theme75.xml" ContentType="application/vnd.openxmlformats-officedocument.theme+xml"/>
  <Override PartName="/ppt/theme/theme74.xml" ContentType="application/vnd.openxmlformats-officedocument.theme+xml"/>
  <Override PartName="/ppt/theme/theme73.xml" ContentType="application/vnd.openxmlformats-officedocument.theme+xml"/>
  <Override PartName="/ppt/theme/theme72.xml" ContentType="application/vnd.openxmlformats-officedocument.theme+xml"/>
  <Override PartName="/ppt/theme/theme71.xml" ContentType="application/vnd.openxmlformats-officedocument.theme+xml"/>
  <Override PartName="/ppt/theme/theme69.xml" ContentType="application/vnd.openxmlformats-officedocument.theme+xml"/>
  <Override PartName="/ppt/theme/theme5.xml" ContentType="application/vnd.openxmlformats-officedocument.theme+xml"/>
  <Override PartName="/ppt/theme/theme32.xml" ContentType="application/vnd.openxmlformats-officedocument.theme+xml"/>
  <Override PartName="/ppt/theme/theme70.xml" ContentType="application/vnd.openxmlformats-officedocument.theme+xml"/>
  <Override PartName="/ppt/theme/theme3.xml" ContentType="application/vnd.openxmlformats-officedocument.theme+xml"/>
  <Override PartName="/ppt/theme/theme28.xml" ContentType="application/vnd.openxmlformats-officedocument.theme+xml"/>
  <Override PartName="/ppt/theme/theme68.xml" ContentType="application/vnd.openxmlformats-officedocument.theme+xml"/>
  <Override PartName="/ppt/theme/theme29.xml" ContentType="application/vnd.openxmlformats-officedocument.theme+xml"/>
  <Override PartName="/ppt/theme/theme4.xml" ContentType="application/vnd.openxmlformats-officedocument.theme+xml"/>
  <Override PartName="/ppt/theme/theme31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80.xml" ContentType="application/vnd.openxmlformats-officedocument.theme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.xml" ContentType="application/vnd.openxmlformats-officedocument.theme+xml"/>
  <Override PartName="/ppt/theme/theme26.xml" ContentType="application/vnd.openxmlformats-officedocument.theme+xml"/>
  <Override PartName="/ppt/theme/theme11.xml" ContentType="application/vnd.openxmlformats-officedocument.theme+xml"/>
  <Override PartName="/ppt/theme/theme48.xml" ContentType="application/vnd.openxmlformats-officedocument.theme+xml"/>
  <Override PartName="/ppt/theme/theme2.xml" ContentType="application/vnd.openxmlformats-officedocument.theme+xml"/>
  <Override PartName="/ppt/theme/theme27.xml" ContentType="application/vnd.openxmlformats-officedocument.theme+xml"/>
  <Override PartName="/ppt/theme/theme12.xml" ContentType="application/vnd.openxmlformats-officedocument.theme+xml"/>
  <Override PartName="/ppt/theme/theme49.xml" ContentType="application/vnd.openxmlformats-officedocument.theme+xml"/>
  <Override PartName="/ppt/theme/theme13.xml" ContentType="application/vnd.openxmlformats-officedocument.theme+xml"/>
  <Override PartName="/ppt/theme/theme6.xml" ContentType="application/vnd.openxmlformats-officedocument.theme+xml"/>
  <Override PartName="/ppt/theme/theme33.xml" ContentType="application/vnd.openxmlformats-officedocument.theme+xml"/>
  <Override PartName="/ppt/theme/theme7.xml" ContentType="application/vnd.openxmlformats-officedocument.theme+xml"/>
  <Override PartName="/ppt/theme/theme34.xml" ContentType="application/vnd.openxmlformats-officedocument.theme+xml"/>
  <Override PartName="/ppt/theme/theme8.xml" ContentType="application/vnd.openxmlformats-officedocument.theme+xml"/>
  <Override PartName="/ppt/theme/theme3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_rels/slideLayout5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2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57.png" ContentType="image/png"/>
  <Override PartName="/ppt/media/image59.jpeg" ContentType="image/jpeg"/>
  <Override PartName="/ppt/media/image56.jpeg" ContentType="image/jpeg"/>
  <Override PartName="/ppt/media/image53.jpeg" ContentType="image/jpeg"/>
  <Override PartName="/ppt/media/image62.png" ContentType="image/png"/>
  <Override PartName="/ppt/media/image52.png" ContentType="image/png"/>
  <Override PartName="/ppt/media/image49.png" ContentType="image/png"/>
  <Override PartName="/ppt/media/image46.png" ContentType="image/png"/>
  <Override PartName="/ppt/media/image45.png" ContentType="image/png"/>
  <Override PartName="/ppt/media/image33.jpeg" ContentType="image/jpeg"/>
  <Override PartName="/ppt/media/image43.png" ContentType="image/png"/>
  <Override PartName="/ppt/media/image42.png" ContentType="image/png"/>
  <Override PartName="/ppt/media/image51.jpeg" ContentType="image/jpeg"/>
  <Override PartName="/ppt/media/image41.png" ContentType="image/png"/>
  <Override PartName="/ppt/media/image29.jpeg" ContentType="image/jpeg"/>
  <Override PartName="/ppt/media/image37.jpeg" ContentType="image/jpeg"/>
  <Override PartName="/ppt/media/image85.png" ContentType="image/png"/>
  <Override PartName="/ppt/media/hdphoto1.wdp" ContentType="image/vnd.ms-photo"/>
  <Override PartName="/ppt/media/image38.jpeg" ContentType="image/jpeg"/>
  <Override PartName="/ppt/media/image35.png" ContentType="image/png"/>
  <Override PartName="/ppt/media/image32.jpeg" ContentType="image/jpeg"/>
  <Override PartName="/ppt/media/image34.jpeg" ContentType="image/jpeg"/>
  <Override PartName="/ppt/media/image55.png" ContentType="image/png"/>
  <Override PartName="/ppt/media/image54.png" ContentType="image/png"/>
  <Override PartName="/ppt/media/image44.png" ContentType="image/png"/>
  <Override PartName="/ppt/media/image31.jpeg" ContentType="image/jpeg"/>
  <Override PartName="/ppt/media/image13.png" ContentType="image/png"/>
  <Override PartName="/ppt/media/image4.png" ContentType="image/png"/>
  <Override PartName="/ppt/media/image36.png" ContentType="image/png"/>
  <Override PartName="/ppt/media/image9.jpeg" ContentType="image/jpeg"/>
  <Override PartName="/ppt/media/image12.jpeg" ContentType="image/jpeg"/>
  <Override PartName="/ppt/media/image18.png" ContentType="image/png"/>
  <Override PartName="/ppt/media/image24.tif" ContentType="image/tiff"/>
  <Override PartName="/ppt/media/image83.jpeg" ContentType="image/jpeg"/>
  <Override PartName="/ppt/media/image50.png" ContentType="image/png"/>
  <Override PartName="/ppt/media/image63.png" ContentType="image/png"/>
  <Override PartName="/ppt/media/image64.jpeg" ContentType="image/jpeg"/>
  <Override PartName="/ppt/media/image27.jpeg" ContentType="image/jpeg"/>
  <Override PartName="/ppt/media/image89.wmf" ContentType="image/x-wmf"/>
  <Override PartName="/ppt/media/image28.jpeg" ContentType="image/jpeg"/>
  <Override PartName="/ppt/media/image70.jpeg" ContentType="image/jpeg"/>
  <Override PartName="/ppt/media/image60.png" ContentType="image/png"/>
  <Override PartName="/ppt/media/image65.jpeg" ContentType="image/jpeg"/>
  <Override PartName="/ppt/media/image68.tif" ContentType="image/tiff"/>
  <Override PartName="/ppt/media/image69.tif" ContentType="image/tiff"/>
  <Override PartName="/ppt/media/image66.tif" ContentType="image/tiff"/>
  <Override PartName="/ppt/media/image71.jpeg" ContentType="image/jpeg"/>
  <Override PartName="/ppt/media/image88.jpeg" ContentType="image/jpeg"/>
  <Override PartName="/ppt/media/image87.jpeg" ContentType="image/jpeg"/>
  <Override PartName="/ppt/media/image86.jpeg" ContentType="image/jpeg"/>
  <Override PartName="/ppt/media/image75.jpeg" ContentType="image/jpeg"/>
  <Override PartName="/ppt/media/image77.png" ContentType="image/png"/>
  <Override PartName="/ppt/media/image40.png" ContentType="image/png"/>
  <Override PartName="/ppt/media/image74.jpeg" ContentType="image/jpeg"/>
  <Override PartName="/ppt/media/image84.jpeg" ContentType="image/jpeg"/>
  <Override PartName="/ppt/media/image72.jpeg" ContentType="image/jpeg"/>
  <Override PartName="/ppt/media/image8.jpeg" ContentType="image/jpeg"/>
  <Override PartName="/ppt/media/image67.tif" ContentType="image/tiff"/>
  <Override PartName="/ppt/media/image79.png" ContentType="image/png"/>
  <Override PartName="/ppt/media/image90.jpeg" ContentType="image/jpeg"/>
  <Override PartName="/ppt/media/image25.jpeg" ContentType="image/jpeg"/>
  <Override PartName="/ppt/media/image78.tif" ContentType="image/tiff"/>
  <Override PartName="/ppt/media/image76.png" ContentType="image/png"/>
  <Override PartName="/ppt/media/image21.jpeg" ContentType="image/jpeg"/>
  <Override PartName="/ppt/media/image20.jpeg" ContentType="image/jpeg"/>
  <Override PartName="/ppt/media/image23.jpeg" ContentType="image/jpeg"/>
  <Override PartName="/ppt/media/image58.jpeg" ContentType="image/jpeg"/>
  <Override PartName="/ppt/media/image47.png" ContentType="image/png"/>
  <Override PartName="/ppt/media/image19.png" ContentType="image/png"/>
  <Override PartName="/ppt/media/image16.wmf" ContentType="image/x-wmf"/>
  <Override PartName="/ppt/media/image82.jpeg" ContentType="image/jpeg"/>
  <Override PartName="/ppt/media/image17.jpeg" ContentType="image/jpeg"/>
  <Override PartName="/ppt/media/image10.png" ContentType="image/png"/>
  <Override PartName="/ppt/media/image1.png" ContentType="image/png"/>
  <Override PartName="/ppt/media/image81.png" ContentType="image/png"/>
  <Override PartName="/ppt/media/image7.png" ContentType="image/png"/>
  <Override PartName="/ppt/media/image61.wmf" ContentType="image/x-wmf"/>
  <Override PartName="/ppt/media/image39.png" ContentType="image/png"/>
  <Override PartName="/ppt/media/image22.jpeg" ContentType="image/jpeg"/>
  <Override PartName="/ppt/media/image48.png" ContentType="image/png"/>
  <Override PartName="/ppt/media/image14.png" ContentType="image/png"/>
  <Override PartName="/ppt/media/image5.png" ContentType="image/png"/>
  <Override PartName="/ppt/media/image73.jpeg" ContentType="image/jpeg"/>
  <Override PartName="/ppt/media/image26.jpeg" ContentType="image/jpeg"/>
  <Override PartName="/ppt/media/image11.png" ContentType="image/png"/>
  <Override PartName="/ppt/media/image91.jpeg" ContentType="image/jpeg"/>
  <Override PartName="/ppt/media/image2.png" ContentType="image/png"/>
  <Override PartName="/ppt/media/image15.png" ContentType="image/png"/>
  <Override PartName="/ppt/media/image3.gif" ContentType="image/gif"/>
  <Override PartName="/ppt/media/image80.png" ContentType="image/png"/>
  <Override PartName="/ppt/media/image6.png" ContentType="image/png"/>
  <Override PartName="/ppt/media/image30.jpeg" ContentType="image/jpeg"/>
  <Override PartName="/ppt/embeddings/oleObject1.docx" ContentType="application/vnd.openxmlformats-officedocument.wordprocessingml.document"/>
  <Override PartName="/ppt/embeddings/oleObject1.xls" ContentType="application/vnd.ms-exce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28.xml.rels" ContentType="application/vnd.openxmlformats-package.relationships+xml"/>
  <Override PartName="/ppt/slides/_rels/slide65.xml.rels" ContentType="application/vnd.openxmlformats-package.relationships+xml"/>
  <Override PartName="/ppt/slides/_rels/slide29.xml.rels" ContentType="application/vnd.openxmlformats-package.relationships+xml"/>
  <Override PartName="/ppt/slides/_rels/slide1.xml.rels" ContentType="application/vnd.openxmlformats-package.relationships+xml"/>
  <Override PartName="/ppt/slides/_rels/slide55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56.xml.rels" ContentType="application/vnd.openxmlformats-package.relationships+xml"/>
  <Override PartName="/ppt/slides/_rels/slide10.xml.rels" ContentType="application/vnd.openxmlformats-package.relationships+xml"/>
  <Override PartName="/ppt/slides/_rels/slide47.xml.rels" ContentType="application/vnd.openxmlformats-package.relationships+xml"/>
  <Override PartName="/ppt/slides/_rels/slide17.xml.rels" ContentType="application/vnd.openxmlformats-package.relationships+xml"/>
  <Override PartName="/ppt/slides/_rels/slide54.xml.rels" ContentType="application/vnd.openxmlformats-package.relationships+xml"/>
  <Override PartName="/ppt/slides/_rels/slide16.xml.rels" ContentType="application/vnd.openxmlformats-package.relationships+xml"/>
  <Override PartName="/ppt/slides/_rels/slide53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57.xml.rels" ContentType="application/vnd.openxmlformats-package.relationships+xml"/>
  <Override PartName="/ppt/slides/_rels/slide18.xml.rels" ContentType="application/vnd.openxmlformats-package.relationships+xml"/>
  <Override PartName="/ppt/slides/_rels/slide60.xml.rels" ContentType="application/vnd.openxmlformats-package.relationships+xml"/>
  <Override PartName="/ppt/slides/_rels/slide52.xml.rels" ContentType="application/vnd.openxmlformats-package.relationships+xml"/>
  <Override PartName="/ppt/slides/_rels/slide51.xml.rels" ContentType="application/vnd.openxmlformats-package.relationships+xml"/>
  <Override PartName="/ppt/slides/_rels/slide48.xml.rels" ContentType="application/vnd.openxmlformats-package.relationships+xml"/>
  <Override PartName="/ppt/slides/_rels/slide11.xml.rels" ContentType="application/vnd.openxmlformats-package.relationships+xml"/>
  <Override PartName="/ppt/slides/_rels/slide46.xml.rels" ContentType="application/vnd.openxmlformats-package.relationships+xml"/>
  <Override PartName="/ppt/slides/_rels/slide62.xml.rels" ContentType="application/vnd.openxmlformats-package.relationships+xml"/>
  <Override PartName="/ppt/slides/_rels/slide64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61.xml.rels" ContentType="application/vnd.openxmlformats-package.relationships+xml"/>
  <Override PartName="/ppt/slides/_rels/slide19.xml.rels" ContentType="application/vnd.openxmlformats-package.relationships+xml"/>
  <Override PartName="/ppt/slides/_rels/slide63.xml.rels" ContentType="application/vnd.openxmlformats-package.relationships+xml"/>
  <Override PartName="/ppt/slides/_rels/slide1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58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59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46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65.xml" ContentType="application/vnd.openxmlformats-officedocument.presentationml.slide+xml"/>
  <Override PartName="/ppt/slides/slide28.xml" ContentType="application/vnd.openxmlformats-officedocument.presentationml.slide+xml"/>
  <Override PartName="/ppt/slides/slide62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63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_rels/notesSlide19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24.xml.rels" ContentType="application/vnd.openxmlformats-package.relationships+xml"/>
  <Override PartName="/ppt/notesSlides/notesSlide5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50" r:id="rId53"/>
    <p:sldMasterId id="2147483752" r:id="rId54"/>
    <p:sldMasterId id="2147483754" r:id="rId55"/>
    <p:sldMasterId id="2147483756" r:id="rId56"/>
    <p:sldMasterId id="2147483758" r:id="rId57"/>
    <p:sldMasterId id="2147483760" r:id="rId58"/>
    <p:sldMasterId id="2147483762" r:id="rId59"/>
    <p:sldMasterId id="2147483764" r:id="rId60"/>
    <p:sldMasterId id="2147483766" r:id="rId61"/>
    <p:sldMasterId id="2147483768" r:id="rId62"/>
    <p:sldMasterId id="2147483770" r:id="rId63"/>
    <p:sldMasterId id="2147483772" r:id="rId64"/>
    <p:sldMasterId id="2147483774" r:id="rId65"/>
    <p:sldMasterId id="2147483776" r:id="rId66"/>
    <p:sldMasterId id="2147483778" r:id="rId67"/>
    <p:sldMasterId id="2147483780" r:id="rId68"/>
    <p:sldMasterId id="2147483782" r:id="rId69"/>
    <p:sldMasterId id="2147483784" r:id="rId70"/>
    <p:sldMasterId id="2147483786" r:id="rId71"/>
    <p:sldMasterId id="2147483788" r:id="rId72"/>
    <p:sldMasterId id="2147483790" r:id="rId73"/>
    <p:sldMasterId id="2147483792" r:id="rId74"/>
    <p:sldMasterId id="2147483794" r:id="rId75"/>
    <p:sldMasterId id="2147483796" r:id="rId76"/>
    <p:sldMasterId id="2147483798" r:id="rId77"/>
    <p:sldMasterId id="2147483800" r:id="rId78"/>
    <p:sldMasterId id="2147483802" r:id="rId79"/>
    <p:sldMasterId id="2147483804" r:id="rId80"/>
  </p:sldMasterIdLst>
  <p:notesMasterIdLst>
    <p:notesMasterId r:id="rId81"/>
  </p:notesMasterIdLst>
  <p:sldIdLst>
    <p:sldId id="256" r:id="rId82"/>
    <p:sldId id="257" r:id="rId83"/>
    <p:sldId id="258" r:id="rId84"/>
    <p:sldId id="259" r:id="rId85"/>
    <p:sldId id="260" r:id="rId86"/>
    <p:sldId id="261" r:id="rId87"/>
    <p:sldId id="262" r:id="rId88"/>
    <p:sldId id="263" r:id="rId89"/>
    <p:sldId id="264" r:id="rId90"/>
    <p:sldId id="265" r:id="rId91"/>
    <p:sldId id="266" r:id="rId92"/>
    <p:sldId id="267" r:id="rId93"/>
    <p:sldId id="268" r:id="rId94"/>
    <p:sldId id="269" r:id="rId95"/>
    <p:sldId id="270" r:id="rId96"/>
    <p:sldId id="271" r:id="rId97"/>
    <p:sldId id="272" r:id="rId98"/>
    <p:sldId id="273" r:id="rId99"/>
    <p:sldId id="274" r:id="rId100"/>
    <p:sldId id="275" r:id="rId101"/>
    <p:sldId id="276" r:id="rId102"/>
    <p:sldId id="277" r:id="rId103"/>
    <p:sldId id="278" r:id="rId104"/>
    <p:sldId id="279" r:id="rId105"/>
    <p:sldId id="280" r:id="rId106"/>
    <p:sldId id="281" r:id="rId107"/>
    <p:sldId id="282" r:id="rId108"/>
    <p:sldId id="283" r:id="rId109"/>
    <p:sldId id="284" r:id="rId110"/>
    <p:sldId id="285" r:id="rId111"/>
    <p:sldId id="286" r:id="rId112"/>
    <p:sldId id="287" r:id="rId113"/>
    <p:sldId id="288" r:id="rId114"/>
    <p:sldId id="289" r:id="rId115"/>
    <p:sldId id="290" r:id="rId116"/>
    <p:sldId id="291" r:id="rId117"/>
    <p:sldId id="292" r:id="rId118"/>
    <p:sldId id="293" r:id="rId119"/>
    <p:sldId id="294" r:id="rId120"/>
    <p:sldId id="295" r:id="rId121"/>
    <p:sldId id="296" r:id="rId122"/>
    <p:sldId id="297" r:id="rId123"/>
    <p:sldId id="298" r:id="rId124"/>
    <p:sldId id="299" r:id="rId125"/>
    <p:sldId id="300" r:id="rId126"/>
    <p:sldId id="301" r:id="rId127"/>
    <p:sldId id="302" r:id="rId128"/>
    <p:sldId id="303" r:id="rId129"/>
    <p:sldId id="304" r:id="rId130"/>
    <p:sldId id="305" r:id="rId131"/>
    <p:sldId id="306" r:id="rId132"/>
    <p:sldId id="307" r:id="rId133"/>
    <p:sldId id="308" r:id="rId134"/>
    <p:sldId id="309" r:id="rId135"/>
    <p:sldId id="310" r:id="rId136"/>
    <p:sldId id="311" r:id="rId137"/>
    <p:sldId id="312" r:id="rId138"/>
    <p:sldId id="313" r:id="rId139"/>
    <p:sldId id="314" r:id="rId140"/>
    <p:sldId id="315" r:id="rId141"/>
    <p:sldId id="316" r:id="rId142"/>
    <p:sldId id="317" r:id="rId143"/>
    <p:sldId id="318" r:id="rId144"/>
    <p:sldId id="319" r:id="rId145"/>
    <p:sldId id="320" r:id="rId146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slideMaster" Target="slideMasters/slideMaster60.xml"/><Relationship Id="rId62" Type="http://schemas.openxmlformats.org/officeDocument/2006/relationships/slideMaster" Target="slideMasters/slideMaster61.xml"/><Relationship Id="rId63" Type="http://schemas.openxmlformats.org/officeDocument/2006/relationships/slideMaster" Target="slideMasters/slideMaster62.xml"/><Relationship Id="rId64" Type="http://schemas.openxmlformats.org/officeDocument/2006/relationships/slideMaster" Target="slideMasters/slideMaster63.xml"/><Relationship Id="rId65" Type="http://schemas.openxmlformats.org/officeDocument/2006/relationships/slideMaster" Target="slideMasters/slideMaster64.xml"/><Relationship Id="rId66" Type="http://schemas.openxmlformats.org/officeDocument/2006/relationships/slideMaster" Target="slideMasters/slideMaster65.xml"/><Relationship Id="rId67" Type="http://schemas.openxmlformats.org/officeDocument/2006/relationships/slideMaster" Target="slideMasters/slideMaster66.xml"/><Relationship Id="rId68" Type="http://schemas.openxmlformats.org/officeDocument/2006/relationships/slideMaster" Target="slideMasters/slideMaster67.xml"/><Relationship Id="rId69" Type="http://schemas.openxmlformats.org/officeDocument/2006/relationships/slideMaster" Target="slideMasters/slideMaster68.xml"/><Relationship Id="rId70" Type="http://schemas.openxmlformats.org/officeDocument/2006/relationships/slideMaster" Target="slideMasters/slideMaster69.xml"/><Relationship Id="rId71" Type="http://schemas.openxmlformats.org/officeDocument/2006/relationships/slideMaster" Target="slideMasters/slideMaster70.xml"/><Relationship Id="rId72" Type="http://schemas.openxmlformats.org/officeDocument/2006/relationships/slideMaster" Target="slideMasters/slideMaster71.xml"/><Relationship Id="rId73" Type="http://schemas.openxmlformats.org/officeDocument/2006/relationships/slideMaster" Target="slideMasters/slideMaster72.xml"/><Relationship Id="rId74" Type="http://schemas.openxmlformats.org/officeDocument/2006/relationships/slideMaster" Target="slideMasters/slideMaster73.xml"/><Relationship Id="rId75" Type="http://schemas.openxmlformats.org/officeDocument/2006/relationships/slideMaster" Target="slideMasters/slideMaster74.xml"/><Relationship Id="rId76" Type="http://schemas.openxmlformats.org/officeDocument/2006/relationships/slideMaster" Target="slideMasters/slideMaster75.xml"/><Relationship Id="rId77" Type="http://schemas.openxmlformats.org/officeDocument/2006/relationships/slideMaster" Target="slideMasters/slideMaster76.xml"/><Relationship Id="rId78" Type="http://schemas.openxmlformats.org/officeDocument/2006/relationships/slideMaster" Target="slideMasters/slideMaster77.xml"/><Relationship Id="rId79" Type="http://schemas.openxmlformats.org/officeDocument/2006/relationships/slideMaster" Target="slideMasters/slideMaster78.xml"/><Relationship Id="rId80" Type="http://schemas.openxmlformats.org/officeDocument/2006/relationships/slideMaster" Target="slideMasters/slideMaster79.xml"/><Relationship Id="rId81" Type="http://schemas.openxmlformats.org/officeDocument/2006/relationships/notesMaster" Target="notesMasters/notesMaster1.xml"/><Relationship Id="rId82" Type="http://schemas.openxmlformats.org/officeDocument/2006/relationships/slide" Target="slides/slide1.xml"/><Relationship Id="rId83" Type="http://schemas.openxmlformats.org/officeDocument/2006/relationships/slide" Target="slides/slide2.xml"/><Relationship Id="rId84" Type="http://schemas.openxmlformats.org/officeDocument/2006/relationships/slide" Target="slides/slide3.xml"/><Relationship Id="rId85" Type="http://schemas.openxmlformats.org/officeDocument/2006/relationships/slide" Target="slides/slide4.xml"/><Relationship Id="rId86" Type="http://schemas.openxmlformats.org/officeDocument/2006/relationships/slide" Target="slides/slide5.xml"/><Relationship Id="rId87" Type="http://schemas.openxmlformats.org/officeDocument/2006/relationships/slide" Target="slides/slide6.xml"/><Relationship Id="rId88" Type="http://schemas.openxmlformats.org/officeDocument/2006/relationships/slide" Target="slides/slide7.xml"/><Relationship Id="rId89" Type="http://schemas.openxmlformats.org/officeDocument/2006/relationships/slide" Target="slides/slide8.xml"/><Relationship Id="rId90" Type="http://schemas.openxmlformats.org/officeDocument/2006/relationships/slide" Target="slides/slide9.xml"/><Relationship Id="rId91" Type="http://schemas.openxmlformats.org/officeDocument/2006/relationships/slide" Target="slides/slide10.xml"/><Relationship Id="rId92" Type="http://schemas.openxmlformats.org/officeDocument/2006/relationships/slide" Target="slides/slide11.xml"/><Relationship Id="rId93" Type="http://schemas.openxmlformats.org/officeDocument/2006/relationships/slide" Target="slides/slide12.xml"/><Relationship Id="rId94" Type="http://schemas.openxmlformats.org/officeDocument/2006/relationships/slide" Target="slides/slide13.xml"/><Relationship Id="rId95" Type="http://schemas.openxmlformats.org/officeDocument/2006/relationships/slide" Target="slides/slide14.xml"/><Relationship Id="rId96" Type="http://schemas.openxmlformats.org/officeDocument/2006/relationships/slide" Target="slides/slide15.xml"/><Relationship Id="rId97" Type="http://schemas.openxmlformats.org/officeDocument/2006/relationships/slide" Target="slides/slide16.xml"/><Relationship Id="rId98" Type="http://schemas.openxmlformats.org/officeDocument/2006/relationships/slide" Target="slides/slide17.xml"/><Relationship Id="rId99" Type="http://schemas.openxmlformats.org/officeDocument/2006/relationships/slide" Target="slides/slide18.xml"/><Relationship Id="rId100" Type="http://schemas.openxmlformats.org/officeDocument/2006/relationships/slide" Target="slides/slide19.xml"/><Relationship Id="rId101" Type="http://schemas.openxmlformats.org/officeDocument/2006/relationships/slide" Target="slides/slide20.xml"/><Relationship Id="rId102" Type="http://schemas.openxmlformats.org/officeDocument/2006/relationships/slide" Target="slides/slide21.xml"/><Relationship Id="rId103" Type="http://schemas.openxmlformats.org/officeDocument/2006/relationships/slide" Target="slides/slide22.xml"/><Relationship Id="rId104" Type="http://schemas.openxmlformats.org/officeDocument/2006/relationships/slide" Target="slides/slide23.xml"/><Relationship Id="rId105" Type="http://schemas.openxmlformats.org/officeDocument/2006/relationships/slide" Target="slides/slide24.xml"/><Relationship Id="rId106" Type="http://schemas.openxmlformats.org/officeDocument/2006/relationships/slide" Target="slides/slide25.xml"/><Relationship Id="rId107" Type="http://schemas.openxmlformats.org/officeDocument/2006/relationships/slide" Target="slides/slide26.xml"/><Relationship Id="rId108" Type="http://schemas.openxmlformats.org/officeDocument/2006/relationships/slide" Target="slides/slide27.xml"/><Relationship Id="rId109" Type="http://schemas.openxmlformats.org/officeDocument/2006/relationships/slide" Target="slides/slide28.xml"/><Relationship Id="rId110" Type="http://schemas.openxmlformats.org/officeDocument/2006/relationships/slide" Target="slides/slide29.xml"/><Relationship Id="rId111" Type="http://schemas.openxmlformats.org/officeDocument/2006/relationships/slide" Target="slides/slide30.xml"/><Relationship Id="rId112" Type="http://schemas.openxmlformats.org/officeDocument/2006/relationships/slide" Target="slides/slide31.xml"/><Relationship Id="rId113" Type="http://schemas.openxmlformats.org/officeDocument/2006/relationships/slide" Target="slides/slide32.xml"/><Relationship Id="rId114" Type="http://schemas.openxmlformats.org/officeDocument/2006/relationships/slide" Target="slides/slide33.xml"/><Relationship Id="rId115" Type="http://schemas.openxmlformats.org/officeDocument/2006/relationships/slide" Target="slides/slide34.xml"/><Relationship Id="rId116" Type="http://schemas.openxmlformats.org/officeDocument/2006/relationships/slide" Target="slides/slide35.xml"/><Relationship Id="rId117" Type="http://schemas.openxmlformats.org/officeDocument/2006/relationships/slide" Target="slides/slide36.xml"/><Relationship Id="rId118" Type="http://schemas.openxmlformats.org/officeDocument/2006/relationships/slide" Target="slides/slide37.xml"/><Relationship Id="rId119" Type="http://schemas.openxmlformats.org/officeDocument/2006/relationships/slide" Target="slides/slide38.xml"/><Relationship Id="rId120" Type="http://schemas.openxmlformats.org/officeDocument/2006/relationships/slide" Target="slides/slide39.xml"/><Relationship Id="rId121" Type="http://schemas.openxmlformats.org/officeDocument/2006/relationships/slide" Target="slides/slide40.xml"/><Relationship Id="rId122" Type="http://schemas.openxmlformats.org/officeDocument/2006/relationships/slide" Target="slides/slide41.xml"/><Relationship Id="rId123" Type="http://schemas.openxmlformats.org/officeDocument/2006/relationships/slide" Target="slides/slide42.xml"/><Relationship Id="rId124" Type="http://schemas.openxmlformats.org/officeDocument/2006/relationships/slide" Target="slides/slide43.xml"/><Relationship Id="rId125" Type="http://schemas.openxmlformats.org/officeDocument/2006/relationships/slide" Target="slides/slide44.xml"/><Relationship Id="rId126" Type="http://schemas.openxmlformats.org/officeDocument/2006/relationships/slide" Target="slides/slide45.xml"/><Relationship Id="rId127" Type="http://schemas.openxmlformats.org/officeDocument/2006/relationships/slide" Target="slides/slide46.xml"/><Relationship Id="rId128" Type="http://schemas.openxmlformats.org/officeDocument/2006/relationships/slide" Target="slides/slide47.xml"/><Relationship Id="rId129" Type="http://schemas.openxmlformats.org/officeDocument/2006/relationships/slide" Target="slides/slide48.xml"/><Relationship Id="rId130" Type="http://schemas.openxmlformats.org/officeDocument/2006/relationships/slide" Target="slides/slide49.xml"/><Relationship Id="rId131" Type="http://schemas.openxmlformats.org/officeDocument/2006/relationships/slide" Target="slides/slide50.xml"/><Relationship Id="rId132" Type="http://schemas.openxmlformats.org/officeDocument/2006/relationships/slide" Target="slides/slide51.xml"/><Relationship Id="rId133" Type="http://schemas.openxmlformats.org/officeDocument/2006/relationships/slide" Target="slides/slide52.xml"/><Relationship Id="rId134" Type="http://schemas.openxmlformats.org/officeDocument/2006/relationships/slide" Target="slides/slide53.xml"/><Relationship Id="rId135" Type="http://schemas.openxmlformats.org/officeDocument/2006/relationships/slide" Target="slides/slide54.xml"/><Relationship Id="rId136" Type="http://schemas.openxmlformats.org/officeDocument/2006/relationships/slide" Target="slides/slide55.xml"/><Relationship Id="rId137" Type="http://schemas.openxmlformats.org/officeDocument/2006/relationships/slide" Target="slides/slide56.xml"/><Relationship Id="rId138" Type="http://schemas.openxmlformats.org/officeDocument/2006/relationships/slide" Target="slides/slide57.xml"/><Relationship Id="rId139" Type="http://schemas.openxmlformats.org/officeDocument/2006/relationships/slide" Target="slides/slide58.xml"/><Relationship Id="rId140" Type="http://schemas.openxmlformats.org/officeDocument/2006/relationships/slide" Target="slides/slide59.xml"/><Relationship Id="rId141" Type="http://schemas.openxmlformats.org/officeDocument/2006/relationships/slide" Target="slides/slide60.xml"/><Relationship Id="rId142" Type="http://schemas.openxmlformats.org/officeDocument/2006/relationships/slide" Target="slides/slide61.xml"/><Relationship Id="rId143" Type="http://schemas.openxmlformats.org/officeDocument/2006/relationships/slide" Target="slides/slide62.xml"/><Relationship Id="rId144" Type="http://schemas.openxmlformats.org/officeDocument/2006/relationships/slide" Target="slides/slide63.xml"/><Relationship Id="rId145" Type="http://schemas.openxmlformats.org/officeDocument/2006/relationships/slide" Target="slides/slide64.xml"/><Relationship Id="rId146" Type="http://schemas.openxmlformats.org/officeDocument/2006/relationships/slide" Target="slides/slide65.xml"/><Relationship Id="rId14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0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9" name="PlaceHolder 4"/>
          <p:cNvSpPr>
            <a:spLocks noGrp="1"/>
          </p:cNvSpPr>
          <p:nvPr>
            <p:ph type="dt" idx="238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0" name="PlaceHolder 5"/>
          <p:cNvSpPr>
            <a:spLocks noGrp="1"/>
          </p:cNvSpPr>
          <p:nvPr>
            <p:ph type="ftr" idx="239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1" name="PlaceHolder 6"/>
          <p:cNvSpPr>
            <a:spLocks noGrp="1"/>
          </p:cNvSpPr>
          <p:nvPr>
            <p:ph type="sldNum" idx="240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5E384233-7C83-4E97-9F8A-B83B64FF615F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7" name="PlaceHolder 3"/>
          <p:cNvSpPr>
            <a:spLocks noGrp="1"/>
          </p:cNvSpPr>
          <p:nvPr>
            <p:ph type="sldNum" idx="24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DDD3EA-3D47-4D1F-A3E0-D208E63E189D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0" name="PlaceHolder 3"/>
          <p:cNvSpPr>
            <a:spLocks noGrp="1"/>
          </p:cNvSpPr>
          <p:nvPr>
            <p:ph type="sldNum" idx="24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02244F4-E2E9-42DC-A3D9-0DD5A344EDE3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5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3" name="PlaceHolder 3"/>
          <p:cNvSpPr>
            <a:spLocks noGrp="1"/>
          </p:cNvSpPr>
          <p:nvPr>
            <p:ph type="sldNum" idx="243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C3C912-CDC7-41BF-AA97-8E49C535A7C1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6" name="PlaceHolder 3"/>
          <p:cNvSpPr>
            <a:spLocks noGrp="1"/>
          </p:cNvSpPr>
          <p:nvPr>
            <p:ph type="sldNum" idx="24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E3B03D0-339A-415C-BCEC-573EA9D3C58C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9" name="PlaceHolder 3"/>
          <p:cNvSpPr>
            <a:spLocks noGrp="1"/>
          </p:cNvSpPr>
          <p:nvPr>
            <p:ph type="sldNum" idx="24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ECD3123-8E42-4D0F-A467-4E8F3AD8CFFF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2" name="PlaceHolder 3"/>
          <p:cNvSpPr>
            <a:spLocks noGrp="1"/>
          </p:cNvSpPr>
          <p:nvPr>
            <p:ph type="sldNum" idx="24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9AF248C5-17D7-4251-9A28-BFF079A7F43F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5" name="PlaceHolder 3"/>
          <p:cNvSpPr>
            <a:spLocks noGrp="1"/>
          </p:cNvSpPr>
          <p:nvPr>
            <p:ph type="sldNum" idx="24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94DA33C-5A01-450D-B6E5-A620CBF7D334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8" name="PlaceHolder 3"/>
          <p:cNvSpPr>
            <a:spLocks noGrp="1"/>
          </p:cNvSpPr>
          <p:nvPr>
            <p:ph type="sldNum" idx="24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D6613E8-C7C3-4DD5-8D1D-124AB066CBB4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1" name="PlaceHolder 3"/>
          <p:cNvSpPr>
            <a:spLocks noGrp="1"/>
          </p:cNvSpPr>
          <p:nvPr>
            <p:ph type="sldNum" idx="249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DE2C4DD-EE10-4201-8BA7-2F2D540FB6DA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4" name="PlaceHolder 3"/>
          <p:cNvSpPr>
            <a:spLocks noGrp="1"/>
          </p:cNvSpPr>
          <p:nvPr>
            <p:ph type="sldNum" idx="25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636D9F1-7C86-4756-9538-4025AB15B70D}" type="slidenum">
              <a:rPr b="0" lang="en-US" sz="1200" spc="-1" strike="noStrike">
                <a:solidFill>
                  <a:schemeClr val="dk1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24nt small RNAs guide DNA methylation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Where are they in the genome? What sorts of genetic elements produce them?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7" name="PlaceHolder 3"/>
          <p:cNvSpPr>
            <a:spLocks noGrp="1"/>
          </p:cNvSpPr>
          <p:nvPr>
            <p:ph type="sldNum" idx="25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137CF57-226D-4615-A86F-1120285DC47B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0" name="PlaceHolder 3"/>
          <p:cNvSpPr>
            <a:spLocks noGrp="1"/>
          </p:cNvSpPr>
          <p:nvPr>
            <p:ph type="sldNum" idx="25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0BAB1B5-867B-44D0-8B9F-5C67627DC273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PlaceHolder 1"/>
          <p:cNvSpPr>
            <a:spLocks noGrp="1"/>
          </p:cNvSpPr>
          <p:nvPr>
            <p:ph type="sldNum" idx="253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F77E4FE3-8014-4EAD-AE7C-D860CA365D4F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4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43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6" name="PlaceHolder 3"/>
          <p:cNvSpPr>
            <a:spLocks noGrp="1"/>
          </p:cNvSpPr>
          <p:nvPr>
            <p:ph type="sldNum" idx="25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DB4B0394-4827-4ACF-8C6F-6F129FB89A6F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9" name="PlaceHolder 3"/>
          <p:cNvSpPr>
            <a:spLocks noGrp="1"/>
          </p:cNvSpPr>
          <p:nvPr>
            <p:ph type="sldNum" idx="25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0C45D09-378E-4322-B4FF-27D21CE59344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2" name="PlaceHolder 3"/>
          <p:cNvSpPr>
            <a:spLocks noGrp="1"/>
          </p:cNvSpPr>
          <p:nvPr>
            <p:ph type="sldNum" idx="25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972FD7AC-DA73-42E7-9E62-43545AF258D7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PlaceHolder 1"/>
          <p:cNvSpPr>
            <a:spLocks noGrp="1"/>
          </p:cNvSpPr>
          <p:nvPr>
            <p:ph type="sldNum" idx="257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BAEA637-47B8-467D-8437-FBC9E01964FB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5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55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15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8" name="PlaceHolder 3"/>
          <p:cNvSpPr>
            <a:spLocks noGrp="1"/>
          </p:cNvSpPr>
          <p:nvPr>
            <p:ph type="sldNum" idx="258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4F620768-2DCA-4971-89D7-DB0F17D175FE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89350FE-EA5B-43A8-953F-3C4A2DE6237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1F183C4-4179-4002-8A7B-9DC2EC74E86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D3F66D69-D8F3-4A5D-8D4A-EEFDFF5B05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82B783AA-88CA-4575-BD03-7456C9E8E25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9"/>
          </p:nvPr>
        </p:nvSpPr>
        <p:spPr/>
        <p:txBody>
          <a:bodyPr/>
          <a:p>
            <a:fld id="{FEC3431F-E7E8-4C4D-B4CA-7753C31EBD0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3356B3F3-5882-432B-89A2-D6D2CEF37F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"/>
          </p:nvPr>
        </p:nvSpPr>
        <p:spPr/>
        <p:txBody>
          <a:bodyPr/>
          <a:p>
            <a:fld id="{D644F548-CD30-40BA-B519-E3FD1DB5D1F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B09DF549-CFD7-4C4A-B214-02AD975379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1"/>
          </p:nvPr>
        </p:nvSpPr>
        <p:spPr/>
        <p:txBody>
          <a:bodyPr/>
          <a:p>
            <a:fld id="{AF557179-47DE-4476-97BC-8DCA8201906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4"/>
          </p:nvPr>
        </p:nvSpPr>
        <p:spPr/>
        <p:txBody>
          <a:bodyPr/>
          <a:p>
            <a:fld id="{D0F406EF-D82E-4A0C-871A-04E14E20BA9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7"/>
          </p:nvPr>
        </p:nvSpPr>
        <p:spPr/>
        <p:txBody>
          <a:bodyPr/>
          <a:p>
            <a:fld id="{CFFB9516-C548-4DFB-8413-8E3E42CFD0D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F272DD4-3BC0-4AB7-9C4A-D6583D5FC7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0"/>
          </p:nvPr>
        </p:nvSpPr>
        <p:spPr/>
        <p:txBody>
          <a:bodyPr/>
          <a:p>
            <a:fld id="{1ED2590E-4028-4D2A-BE60-D150B07842F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3"/>
          </p:nvPr>
        </p:nvSpPr>
        <p:spPr/>
        <p:txBody>
          <a:bodyPr/>
          <a:p>
            <a:fld id="{0CD5576A-8F7E-48AB-8371-3C06CE76B80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6"/>
          </p:nvPr>
        </p:nvSpPr>
        <p:spPr/>
        <p:txBody>
          <a:bodyPr/>
          <a:p>
            <a:fld id="{F8D50D17-9BB7-4857-97D0-251ED3DA1A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9"/>
          </p:nvPr>
        </p:nvSpPr>
        <p:spPr/>
        <p:txBody>
          <a:bodyPr/>
          <a:p>
            <a:fld id="{FE9FAD3F-B378-4186-A393-3D6DB62D65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2"/>
          </p:nvPr>
        </p:nvSpPr>
        <p:spPr/>
        <p:txBody>
          <a:bodyPr/>
          <a:p>
            <a:fld id="{4AAF6E57-2A32-4F60-9BCB-7B5AF3628BB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5"/>
          </p:nvPr>
        </p:nvSpPr>
        <p:spPr/>
        <p:txBody>
          <a:bodyPr/>
          <a:p>
            <a:fld id="{E5E1DF43-A63B-4BF5-AD66-F1CF706700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8"/>
          </p:nvPr>
        </p:nvSpPr>
        <p:spPr/>
        <p:txBody>
          <a:bodyPr/>
          <a:p>
            <a:fld id="{4FC38928-67A6-44BD-8546-F8BF69D517A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1"/>
          </p:nvPr>
        </p:nvSpPr>
        <p:spPr/>
        <p:txBody>
          <a:bodyPr/>
          <a:p>
            <a:fld id="{658F74B4-C629-4E45-BE92-497258A4BD5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4"/>
          </p:nvPr>
        </p:nvSpPr>
        <p:spPr/>
        <p:txBody>
          <a:bodyPr/>
          <a:p>
            <a:fld id="{10884791-A8C2-412B-B537-D23F65424B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7"/>
          </p:nvPr>
        </p:nvSpPr>
        <p:spPr/>
        <p:txBody>
          <a:bodyPr/>
          <a:p>
            <a:fld id="{B5A3CA56-A878-477F-BBE4-10F62A0B77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210481C-9F82-4ECC-8F1B-E65D77218B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0"/>
          </p:nvPr>
        </p:nvSpPr>
        <p:spPr/>
        <p:txBody>
          <a:bodyPr/>
          <a:p>
            <a:fld id="{646FCB6E-96D2-4C54-8B50-3519C3EEB2F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3"/>
          </p:nvPr>
        </p:nvSpPr>
        <p:spPr/>
        <p:txBody>
          <a:bodyPr/>
          <a:p>
            <a:fld id="{8F35A87F-A246-4ACA-A6A3-FBC3E06B283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6"/>
          </p:nvPr>
        </p:nvSpPr>
        <p:spPr/>
        <p:txBody>
          <a:bodyPr/>
          <a:p>
            <a:fld id="{A898216F-4BF5-42F8-B348-556EB3B4E33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9"/>
          </p:nvPr>
        </p:nvSpPr>
        <p:spPr/>
        <p:txBody>
          <a:bodyPr/>
          <a:p>
            <a:fld id="{9E67A8E2-23DF-4B94-B450-BE8D73C3C7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2"/>
          </p:nvPr>
        </p:nvSpPr>
        <p:spPr/>
        <p:txBody>
          <a:bodyPr/>
          <a:p>
            <a:fld id="{93753C4F-D741-4E96-8812-A0E39399D73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5"/>
          </p:nvPr>
        </p:nvSpPr>
        <p:spPr/>
        <p:txBody>
          <a:bodyPr/>
          <a:p>
            <a:fld id="{BBF8877C-FE4C-474D-8339-FAC98191F5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8"/>
          </p:nvPr>
        </p:nvSpPr>
        <p:spPr/>
        <p:txBody>
          <a:bodyPr/>
          <a:p>
            <a:fld id="{283FBA3E-1FE5-473E-8D57-6B3DCC01C1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1"/>
          </p:nvPr>
        </p:nvSpPr>
        <p:spPr/>
        <p:txBody>
          <a:bodyPr/>
          <a:p>
            <a:fld id="{C32375DE-DEC7-4A40-A511-0FC93C3D3ED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4"/>
          </p:nvPr>
        </p:nvSpPr>
        <p:spPr/>
        <p:txBody>
          <a:bodyPr/>
          <a:p>
            <a:fld id="{69626F11-6CC9-4AFF-8B66-39FAEFB3BA1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7"/>
          </p:nvPr>
        </p:nvSpPr>
        <p:spPr/>
        <p:txBody>
          <a:bodyPr/>
          <a:p>
            <a:fld id="{2CD11025-0A70-426C-A239-214DC15A10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1CCDD9B-173B-45C7-BDFC-ABAB84FCCFF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0"/>
          </p:nvPr>
        </p:nvSpPr>
        <p:spPr/>
        <p:txBody>
          <a:bodyPr/>
          <a:p>
            <a:fld id="{A778A109-4B93-4382-BA9C-88400E098D8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3"/>
          </p:nvPr>
        </p:nvSpPr>
        <p:spPr/>
        <p:txBody>
          <a:bodyPr/>
          <a:p>
            <a:fld id="{E885CC99-5E48-4DD5-BD55-C887FEB675A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6"/>
          </p:nvPr>
        </p:nvSpPr>
        <p:spPr/>
        <p:txBody>
          <a:bodyPr/>
          <a:p>
            <a:fld id="{6AABF58F-692B-4DAE-8B32-1E6B62F4FFA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9"/>
          </p:nvPr>
        </p:nvSpPr>
        <p:spPr/>
        <p:txBody>
          <a:bodyPr/>
          <a:p>
            <a:fld id="{2DEA8F76-02D3-415C-8F2F-0B854335CC4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2"/>
          </p:nvPr>
        </p:nvSpPr>
        <p:spPr/>
        <p:txBody>
          <a:bodyPr/>
          <a:p>
            <a:fld id="{CDEC8FE7-0B05-4B70-8C46-C6099C336DA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5"/>
          </p:nvPr>
        </p:nvSpPr>
        <p:spPr/>
        <p:txBody>
          <a:bodyPr/>
          <a:p>
            <a:fld id="{5A42899B-6EFA-4EE0-B723-1F9DF03E0B2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8"/>
          </p:nvPr>
        </p:nvSpPr>
        <p:spPr/>
        <p:txBody>
          <a:bodyPr/>
          <a:p>
            <a:fld id="{2F051F8D-9EE0-402A-9075-334B388A479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1"/>
          </p:nvPr>
        </p:nvSpPr>
        <p:spPr/>
        <p:txBody>
          <a:bodyPr/>
          <a:p>
            <a:fld id="{30A7348E-E0D5-467F-9687-6775C3A32C6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4"/>
          </p:nvPr>
        </p:nvSpPr>
        <p:spPr/>
        <p:txBody>
          <a:bodyPr/>
          <a:p>
            <a:fld id="{93607988-71AC-4CB8-BDC0-C12B97F706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7"/>
          </p:nvPr>
        </p:nvSpPr>
        <p:spPr/>
        <p:txBody>
          <a:bodyPr/>
          <a:p>
            <a:fld id="{CA6A18B9-DA16-4903-8251-9A410D1EA7C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4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B038436-C05B-4A25-AE4C-9F2C549D86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0"/>
          </p:nvPr>
        </p:nvSpPr>
        <p:spPr/>
        <p:txBody>
          <a:bodyPr/>
          <a:p>
            <a:fld id="{18DF5D2C-D514-41B0-A2DF-AFF85C0CD4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3"/>
          </p:nvPr>
        </p:nvSpPr>
        <p:spPr/>
        <p:txBody>
          <a:bodyPr/>
          <a:p>
            <a:fld id="{BF276626-F849-4344-A9F6-E1805079D7C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6"/>
          </p:nvPr>
        </p:nvSpPr>
        <p:spPr/>
        <p:txBody>
          <a:bodyPr/>
          <a:p>
            <a:fld id="{9C4EE70F-2589-472E-B953-BFAD2D25E46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9"/>
          </p:nvPr>
        </p:nvSpPr>
        <p:spPr/>
        <p:txBody>
          <a:bodyPr/>
          <a:p>
            <a:fld id="{55595D2F-E249-4126-BB7D-59A75F5E90C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62"/>
          </p:nvPr>
        </p:nvSpPr>
        <p:spPr/>
        <p:txBody>
          <a:bodyPr/>
          <a:p>
            <a:fld id="{C1B6E9B9-6138-4D64-9839-14EAF084C32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5"/>
          </p:nvPr>
        </p:nvSpPr>
        <p:spPr/>
        <p:txBody>
          <a:bodyPr/>
          <a:p>
            <a:fld id="{4F0764E1-947C-47C6-83AC-A20076651FF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68"/>
          </p:nvPr>
        </p:nvSpPr>
        <p:spPr/>
        <p:txBody>
          <a:bodyPr/>
          <a:p>
            <a:fld id="{F20355E1-863F-4F43-99DF-6A0E0621164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1"/>
          </p:nvPr>
        </p:nvSpPr>
        <p:spPr/>
        <p:txBody>
          <a:bodyPr/>
          <a:p>
            <a:fld id="{C76F316E-79C9-41C6-8025-824844BCEA2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4"/>
          </p:nvPr>
        </p:nvSpPr>
        <p:spPr/>
        <p:txBody>
          <a:bodyPr/>
          <a:p>
            <a:fld id="{9D5C9051-1F84-40CD-A45F-4CCB9D934B1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7"/>
          </p:nvPr>
        </p:nvSpPr>
        <p:spPr/>
        <p:txBody>
          <a:bodyPr/>
          <a:p>
            <a:fld id="{66505432-9C60-4E98-8D1B-8E442AFD18C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50F67EC-C928-41FA-8D5B-B5F47D1870B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0"/>
          </p:nvPr>
        </p:nvSpPr>
        <p:spPr/>
        <p:txBody>
          <a:bodyPr/>
          <a:p>
            <a:fld id="{0DAFEB04-C578-41B3-B1F5-727E3F752E7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3"/>
          </p:nvPr>
        </p:nvSpPr>
        <p:spPr/>
        <p:txBody>
          <a:bodyPr/>
          <a:p>
            <a:fld id="{F7C3A6B0-E455-4751-940F-EA7A382A83D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6"/>
          </p:nvPr>
        </p:nvSpPr>
        <p:spPr/>
        <p:txBody>
          <a:bodyPr/>
          <a:p>
            <a:fld id="{F807AB50-0DFC-42A0-BE5E-CEE75A2D8BD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9"/>
          </p:nvPr>
        </p:nvSpPr>
        <p:spPr/>
        <p:txBody>
          <a:bodyPr/>
          <a:p>
            <a:fld id="{9938EE05-0AA0-47E5-86BE-52A9A0A5C46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2"/>
          </p:nvPr>
        </p:nvSpPr>
        <p:spPr/>
        <p:txBody>
          <a:bodyPr/>
          <a:p>
            <a:fld id="{993E2118-7B5E-416C-B047-3FB16CD85E4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95"/>
          </p:nvPr>
        </p:nvSpPr>
        <p:spPr/>
        <p:txBody>
          <a:bodyPr/>
          <a:p>
            <a:fld id="{7776EDFD-0A6B-404D-8DBD-973C005A731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9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8"/>
          </p:nvPr>
        </p:nvSpPr>
        <p:spPr/>
        <p:txBody>
          <a:bodyPr/>
          <a:p>
            <a:fld id="{C0BC1D3B-C8DF-4D14-B21F-0716BDE4F00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1"/>
          </p:nvPr>
        </p:nvSpPr>
        <p:spPr/>
        <p:txBody>
          <a:bodyPr/>
          <a:p>
            <a:fld id="{DCDBC3BA-3D50-4782-9ECF-B4896A3B710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4"/>
          </p:nvPr>
        </p:nvSpPr>
        <p:spPr/>
        <p:txBody>
          <a:bodyPr/>
          <a:p>
            <a:fld id="{88D87154-CF84-48A3-9B74-ECA7E551C5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0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7"/>
          </p:nvPr>
        </p:nvSpPr>
        <p:spPr/>
        <p:txBody>
          <a:bodyPr/>
          <a:p>
            <a:fld id="{A436F759-F491-47E9-953D-79D99871038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9AFEC3B5-9F8D-4714-86BF-77BA3CCC5C0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Defaul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0"/>
          </p:nvPr>
        </p:nvSpPr>
        <p:spPr/>
        <p:txBody>
          <a:bodyPr/>
          <a:p>
            <a:fld id="{487CABD8-787A-46C7-AA0A-7B48745BDAB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0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Defaul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3"/>
          </p:nvPr>
        </p:nvSpPr>
        <p:spPr/>
        <p:txBody>
          <a:bodyPr/>
          <a:p>
            <a:fld id="{6DBA9391-0218-4A27-946A-69817A46A88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6"/>
          </p:nvPr>
        </p:nvSpPr>
        <p:spPr/>
        <p:txBody>
          <a:bodyPr/>
          <a:p>
            <a:fld id="{A62140D0-9515-4BA8-907D-8D1E58FACB4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9"/>
          </p:nvPr>
        </p:nvSpPr>
        <p:spPr/>
        <p:txBody>
          <a:bodyPr/>
          <a:p>
            <a:fld id="{B5F6E176-220B-4DF8-88AA-D757C280244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2"/>
          </p:nvPr>
        </p:nvSpPr>
        <p:spPr/>
        <p:txBody>
          <a:bodyPr/>
          <a:p>
            <a:fld id="{66D848A9-D4A0-4FE8-9D81-FBA2F631BB4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5"/>
          </p:nvPr>
        </p:nvSpPr>
        <p:spPr/>
        <p:txBody>
          <a:bodyPr/>
          <a:p>
            <a:fld id="{8D3AEA54-590D-4155-9AED-5539D5C3FDF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28"/>
          </p:nvPr>
        </p:nvSpPr>
        <p:spPr/>
        <p:txBody>
          <a:bodyPr/>
          <a:p>
            <a:fld id="{220DA574-B3CC-459C-8E63-E55C3E5C7C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1"/>
          </p:nvPr>
        </p:nvSpPr>
        <p:spPr/>
        <p:txBody>
          <a:bodyPr/>
          <a:p>
            <a:fld id="{3F0A9ECB-6067-420A-B629-C3E4335592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4"/>
          </p:nvPr>
        </p:nvSpPr>
        <p:spPr/>
        <p:txBody>
          <a:bodyPr/>
          <a:p>
            <a:fld id="{A9BBC2CD-F68D-481F-AB15-71C32AFCF8F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7"/>
          </p:nvPr>
        </p:nvSpPr>
        <p:spPr/>
        <p:txBody>
          <a:bodyPr/>
          <a:p>
            <a:fld id="{CA70713D-84D3-45F8-90FF-0428C53B3FB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3D327AAA-8131-4F18-BD40-3BD4CF10857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141EECE-8AD9-4BBC-8278-100F0AF895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slideLayout" Target="../slideLayouts/slideLayout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slideLayout" Target="../slideLayouts/slideLayout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slideLayout" Target="../slideLayouts/slideLayout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slideLayout" Target="../slideLayouts/slideLayout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slideLayout" Target="../slideLayouts/slideLayout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slideLayout" Target="../slideLayouts/slideLayout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slideLayout" Target="../slideLayouts/slideLayout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slideLayout" Target="../slideLayouts/slideLayout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slideLayout" Target="../slideLayouts/slideLayout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slideLayout" Target="../slideLayouts/slideLayout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slideLayout" Target="../slideLayouts/slideLayout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slideLayout" Target="../slideLayouts/slideLayout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slideLayout" Target="../slideLayouts/slideLayout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slideLayout" Target="../slideLayouts/slideLayout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slideLayout" Target="../slideLayouts/slideLayout58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slideLayout" Target="../slideLayouts/slideLayout5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60.xml"/><Relationship Id="rId2" Type="http://schemas.openxmlformats.org/officeDocument/2006/relationships/slideLayout" Target="../slideLayouts/slideLayout60.xml"/>
</Relationships>
</file>

<file path=ppt/slideMasters/_rels/slideMaster61.xml.rels><?xml version="1.0" encoding="UTF-8"?>
<Relationships xmlns="http://schemas.openxmlformats.org/package/2006/relationships"><Relationship Id="rId1" Type="http://schemas.openxmlformats.org/officeDocument/2006/relationships/theme" Target="../theme/theme61.xml"/><Relationship Id="rId2" Type="http://schemas.openxmlformats.org/officeDocument/2006/relationships/slideLayout" Target="../slideLayouts/slideLayout61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62.xml"/><Relationship Id="rId2" Type="http://schemas.openxmlformats.org/officeDocument/2006/relationships/slideLayout" Target="../slideLayouts/slideLayout62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63.xml"/><Relationship Id="rId2" Type="http://schemas.openxmlformats.org/officeDocument/2006/relationships/slideLayout" Target="../slideLayouts/slideLayout63.xml"/>
</Relationships>
</file>

<file path=ppt/slideMasters/_rels/slideMaster64.xml.rels><?xml version="1.0" encoding="UTF-8"?>
<Relationships xmlns="http://schemas.openxmlformats.org/package/2006/relationships"><Relationship Id="rId1" Type="http://schemas.openxmlformats.org/officeDocument/2006/relationships/theme" Target="../theme/theme64.xml"/><Relationship Id="rId2" Type="http://schemas.openxmlformats.org/officeDocument/2006/relationships/slideLayout" Target="../slideLayouts/slideLayout64.xml"/>
</Relationships>
</file>

<file path=ppt/slideMasters/_rels/slideMaster65.xml.rels><?xml version="1.0" encoding="UTF-8"?>
<Relationships xmlns="http://schemas.openxmlformats.org/package/2006/relationships"><Relationship Id="rId1" Type="http://schemas.openxmlformats.org/officeDocument/2006/relationships/theme" Target="../theme/theme65.xml"/><Relationship Id="rId2" Type="http://schemas.openxmlformats.org/officeDocument/2006/relationships/slideLayout" Target="../slideLayouts/slideLayout65.xml"/>
</Relationships>
</file>

<file path=ppt/slideMasters/_rels/slideMaster66.xml.rels><?xml version="1.0" encoding="UTF-8"?>
<Relationships xmlns="http://schemas.openxmlformats.org/package/2006/relationships"><Relationship Id="rId1" Type="http://schemas.openxmlformats.org/officeDocument/2006/relationships/theme" Target="../theme/theme66.xml"/><Relationship Id="rId2" Type="http://schemas.openxmlformats.org/officeDocument/2006/relationships/slideLayout" Target="../slideLayouts/slideLayout66.xml"/>
</Relationships>
</file>

<file path=ppt/slideMasters/_rels/slideMaster67.xml.rels><?xml version="1.0" encoding="UTF-8"?>
<Relationships xmlns="http://schemas.openxmlformats.org/package/2006/relationships"><Relationship Id="rId1" Type="http://schemas.openxmlformats.org/officeDocument/2006/relationships/theme" Target="../theme/theme67.xml"/><Relationship Id="rId2" Type="http://schemas.openxmlformats.org/officeDocument/2006/relationships/slideLayout" Target="../slideLayouts/slideLayout67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68.xml"/><Relationship Id="rId2" Type="http://schemas.openxmlformats.org/officeDocument/2006/relationships/slideLayout" Target="../slideLayouts/slideLayout68.xml"/>
</Relationships>
</file>

<file path=ppt/slideMasters/_rels/slideMaster69.xml.rels><?xml version="1.0" encoding="UTF-8"?>
<Relationships xmlns="http://schemas.openxmlformats.org/package/2006/relationships"><Relationship Id="rId1" Type="http://schemas.openxmlformats.org/officeDocument/2006/relationships/theme" Target="../theme/theme69.xml"/><Relationship Id="rId2" Type="http://schemas.openxmlformats.org/officeDocument/2006/relationships/slideLayout" Target="../slideLayouts/slideLayout69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70.xml.rels><?xml version="1.0" encoding="UTF-8"?>
<Relationships xmlns="http://schemas.openxmlformats.org/package/2006/relationships"><Relationship Id="rId1" Type="http://schemas.openxmlformats.org/officeDocument/2006/relationships/theme" Target="../theme/theme70.xml"/><Relationship Id="rId2" Type="http://schemas.openxmlformats.org/officeDocument/2006/relationships/slideLayout" Target="../slideLayouts/slideLayout70.xml"/>
</Relationships>
</file>

<file path=ppt/slideMasters/_rels/slideMaster71.xml.rels><?xml version="1.0" encoding="UTF-8"?>
<Relationships xmlns="http://schemas.openxmlformats.org/package/2006/relationships"><Relationship Id="rId1" Type="http://schemas.openxmlformats.org/officeDocument/2006/relationships/theme" Target="../theme/theme71.xml"/><Relationship Id="rId2" Type="http://schemas.openxmlformats.org/officeDocument/2006/relationships/slideLayout" Target="../slideLayouts/slideLayout71.xml"/>
</Relationships>
</file>

<file path=ppt/slideMasters/_rels/slideMaster72.xml.rels><?xml version="1.0" encoding="UTF-8"?>
<Relationships xmlns="http://schemas.openxmlformats.org/package/2006/relationships"><Relationship Id="rId1" Type="http://schemas.openxmlformats.org/officeDocument/2006/relationships/theme" Target="../theme/theme72.xml"/><Relationship Id="rId2" Type="http://schemas.openxmlformats.org/officeDocument/2006/relationships/slideLayout" Target="../slideLayouts/slideLayout72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73.xml"/><Relationship Id="rId2" Type="http://schemas.openxmlformats.org/officeDocument/2006/relationships/slideLayout" Target="../slideLayouts/slideLayout73.xml"/>
</Relationships>
</file>

<file path=ppt/slideMasters/_rels/slideMaster74.xml.rels><?xml version="1.0" encoding="UTF-8"?>
<Relationships xmlns="http://schemas.openxmlformats.org/package/2006/relationships"><Relationship Id="rId1" Type="http://schemas.openxmlformats.org/officeDocument/2006/relationships/theme" Target="../theme/theme74.xml"/><Relationship Id="rId2" Type="http://schemas.openxmlformats.org/officeDocument/2006/relationships/slideLayout" Target="../slideLayouts/slideLayout74.xml"/>
</Relationships>
</file>

<file path=ppt/slideMasters/_rels/slideMaster75.xml.rels><?xml version="1.0" encoding="UTF-8"?>
<Relationships xmlns="http://schemas.openxmlformats.org/package/2006/relationships"><Relationship Id="rId1" Type="http://schemas.openxmlformats.org/officeDocument/2006/relationships/theme" Target="../theme/theme75.xml"/><Relationship Id="rId2" Type="http://schemas.openxmlformats.org/officeDocument/2006/relationships/slideLayout" Target="../slideLayouts/slideLayout75.xml"/>
</Relationships>
</file>

<file path=ppt/slideMasters/_rels/slideMaster76.xml.rels><?xml version="1.0" encoding="UTF-8"?>
<Relationships xmlns="http://schemas.openxmlformats.org/package/2006/relationships"><Relationship Id="rId1" Type="http://schemas.openxmlformats.org/officeDocument/2006/relationships/theme" Target="../theme/theme76.xml"/><Relationship Id="rId2" Type="http://schemas.openxmlformats.org/officeDocument/2006/relationships/slideLayout" Target="../slideLayouts/slideLayout76.xml"/>
</Relationships>
</file>

<file path=ppt/slideMasters/_rels/slideMaster77.xml.rels><?xml version="1.0" encoding="UTF-8"?>
<Relationships xmlns="http://schemas.openxmlformats.org/package/2006/relationships"><Relationship Id="rId1" Type="http://schemas.openxmlformats.org/officeDocument/2006/relationships/theme" Target="../theme/theme77.xml"/><Relationship Id="rId2" Type="http://schemas.openxmlformats.org/officeDocument/2006/relationships/slideLayout" Target="../slideLayouts/slideLayout77.xml"/>
</Relationships>
</file>

<file path=ppt/slideMasters/_rels/slideMaster78.xml.rels><?xml version="1.0" encoding="UTF-8"?>
<Relationships xmlns="http://schemas.openxmlformats.org/package/2006/relationships"><Relationship Id="rId1" Type="http://schemas.openxmlformats.org/officeDocument/2006/relationships/theme" Target="../theme/theme78.xml"/><Relationship Id="rId2" Type="http://schemas.openxmlformats.org/officeDocument/2006/relationships/slideLayout" Target="../slideLayouts/slideLayout78.xml"/>
</Relationships>
</file>

<file path=ppt/slideMasters/_rels/slideMaster79.xml.rels><?xml version="1.0" encoding="UTF-8"?>
<Relationships xmlns="http://schemas.openxmlformats.org/package/2006/relationships"><Relationship Id="rId1" Type="http://schemas.openxmlformats.org/officeDocument/2006/relationships/theme" Target="../theme/theme79.xml"/><Relationship Id="rId2" Type="http://schemas.openxmlformats.org/officeDocument/2006/relationships/slideLayout" Target="../slideLayouts/slideLayout79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DA799F4-FC8C-4E8F-B93E-EF72B22FA76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ftr" idx="2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BA27A23-7AC9-4FA5-B301-6AAECCAA6A3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dt" idx="3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ftr" idx="3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sldNum" idx="3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5466361-27B9-4EF9-8B96-A60A1F844A2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dt" idx="34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ftr" idx="35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sldNum" idx="36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D5F67E-EF23-4950-B1ED-FEAA6879BF35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dt" idx="37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ftr" idx="38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sldNum" idx="39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0CFF092-39ED-465C-A103-1981D830CB64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8686800" y="609480"/>
            <a:ext cx="2590560" cy="54860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914400" y="609480"/>
            <a:ext cx="7569000" cy="54860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dt" idx="40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ftr" idx="41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sldNum" idx="42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88E1913-2CBB-45CA-B3AA-0171C9A4F40D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Click to edit the outline text format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Second Outline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Fifth Outline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Sixth Outline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Seventh Outline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43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ftr" idx="44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sldNum" idx="45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630AEEE-D96A-4BA0-9EF4-5B4B044EA703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10362960" cy="41144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46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ftr" idx="47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sldNum" idx="48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58A6587-58EB-4F7D-8172-4897BD12F892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dt" idx="49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ftr" idx="50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sldNum" idx="51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770724D-833D-4A0D-8248-860B88E6C1AA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5079600" cy="41144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197760" y="1981080"/>
            <a:ext cx="5079600" cy="41144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dt" idx="52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8" name="PlaceHolder 5"/>
          <p:cNvSpPr>
            <a:spLocks noGrp="1"/>
          </p:cNvSpPr>
          <p:nvPr>
            <p:ph type="ftr" idx="53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9" name="PlaceHolder 6"/>
          <p:cNvSpPr>
            <a:spLocks noGrp="1"/>
          </p:cNvSpPr>
          <p:nvPr>
            <p:ph type="sldNum" idx="54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A873087-9A42-4BF8-9323-3A60B91EC1AB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dt" idx="55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ftr" idx="56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0" name="PlaceHolder 8"/>
          <p:cNvSpPr>
            <a:spLocks noGrp="1"/>
          </p:cNvSpPr>
          <p:nvPr>
            <p:ph type="sldNum" idx="57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53DD036-C7D6-4330-8AE3-0A3AA0CD28EA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2D97A6D-9DFD-4267-A553-8A5025340D1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dt" idx="58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ftr" idx="59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sldNum" idx="60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1AD3B91-C5E6-4779-8019-BC061A9FCCD6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dt" idx="61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ftr" idx="62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sldNum" idx="63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1B6669C-29A0-49C8-8B96-DC0BC0592CC4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Times New Roman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8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Times New Roman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Times New Roman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OpenSymbo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Times New Roman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dt" idx="64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ftr" idx="65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sldNum" idx="66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0ABFADC-B524-455B-99D3-CDAD1237F31C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2"/>
                </a:solidFill>
                <a:latin typeface="Times New Roman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Times New Roman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Times New Roman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dt" idx="67"/>
          </p:nvPr>
        </p:nvSpPr>
        <p:spPr>
          <a:xfrm>
            <a:off x="91440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ftr" idx="68"/>
          </p:nvPr>
        </p:nvSpPr>
        <p:spPr>
          <a:xfrm>
            <a:off x="4165560" y="6248520"/>
            <a:ext cx="386028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2" name="PlaceHolder 6"/>
          <p:cNvSpPr>
            <a:spLocks noGrp="1"/>
          </p:cNvSpPr>
          <p:nvPr>
            <p:ph type="sldNum" idx="69"/>
          </p:nvPr>
        </p:nvSpPr>
        <p:spPr>
          <a:xfrm>
            <a:off x="8737560" y="6248520"/>
            <a:ext cx="2539800" cy="4568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3230C20-3BF2-4D2C-8D7A-934B931B725A}" type="slidenum">
              <a:rPr b="0" lang="en-US" sz="1400" spc="-1" strike="noStrike">
                <a:solidFill>
                  <a:schemeClr val="dk1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dt" idx="7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ftr" idx="7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sldNum" idx="7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6BB4992-3E46-447F-902B-EB479B72233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dt" idx="7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ftr" idx="7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sldNum" idx="7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80FC3C8-0AC8-496C-9E2D-D23D7401430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 vert="eaVert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dt" idx="7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ftr" idx="7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sldNum" idx="7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AF9CB00-F3E0-4584-B03A-F02D31DC477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dt" idx="7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ftr" idx="8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sldNum" idx="8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6E131AC-D0C4-43B9-9EDA-F41E1FFADE3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dt" idx="8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ftr" idx="8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sldNum" idx="8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D8D6578-7A21-448D-BABE-B3B1194129D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dt" idx="8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ftr" idx="8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sldNum" idx="8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ED7137F-5FC6-4096-A858-A282F5DBF24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7018409-0CCC-469B-AEFB-BD9426BEB9A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5" name="PlaceHolder 6"/>
          <p:cNvSpPr>
            <a:spLocks noGrp="1"/>
          </p:cNvSpPr>
          <p:nvPr>
            <p:ph type="dt" idx="8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6" name="PlaceHolder 7"/>
          <p:cNvSpPr>
            <a:spLocks noGrp="1"/>
          </p:cNvSpPr>
          <p:nvPr>
            <p:ph type="ftr" idx="8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7" name="PlaceHolder 8"/>
          <p:cNvSpPr>
            <a:spLocks noGrp="1"/>
          </p:cNvSpPr>
          <p:nvPr>
            <p:ph type="sldNum" idx="9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920BE13-2369-40B3-AA27-7A3C9641A1E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dt" idx="9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ftr" idx="9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sldNum" idx="9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6A9AD96-53EA-4F75-B451-4A0E8B0E2A0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9" r:id="rId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dt" idx="9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ftr" idx="9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 idx="9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B6426B7-B1BB-43FC-BB0D-0E3CA99193A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dt" idx="9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ftr" idx="9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sldNum" idx="9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79B2D59-E737-4767-9EF4-A5641A2F937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3" r:id="rId2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  <a:ea typeface="ＭＳ Ｐゴシック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dt" idx="10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ftr" idx="10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 type="sldNum" idx="10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94034B8-8BE3-4943-B263-E86C193A2A6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5" r:id="rId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dt" idx="10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ftr" idx="10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sldNum" idx="10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EB97AA1-946F-4AD1-BA4E-6ED9C564C21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7" r:id="rId2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dt" idx="10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ftr" idx="10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sldNum" idx="10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D69982C-5EB3-4476-9F8C-6DC5C0E3CD0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9" r:id="rId2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dt" idx="10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ftr" idx="11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sldNum" idx="11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38A1DEE-85F0-4B39-AEBD-C8E1D1674CE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1" r:id="rId2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914400" y="609480"/>
            <a:ext cx="1036296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914400" y="1981080"/>
            <a:ext cx="5079600" cy="198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197760" y="1981080"/>
            <a:ext cx="5079600" cy="198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914400" y="4114800"/>
            <a:ext cx="5079600" cy="198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197760" y="4114800"/>
            <a:ext cx="5079600" cy="1980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dt" idx="11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ftr" idx="11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PlaceHolder 8"/>
          <p:cNvSpPr>
            <a:spLocks noGrp="1"/>
          </p:cNvSpPr>
          <p:nvPr>
            <p:ph type="sldNum" idx="11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5188836-681A-4D12-955A-C3CAE2541DF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3" r:id="rId2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dt" idx="11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ftr" idx="11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sldNum" idx="11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03AFC78-C46D-43AD-83DC-F8745AFCF1A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5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2C579ED-D029-45E8-8047-BC926E22126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dt" idx="11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ftr" idx="11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sldNum" idx="12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81492D2-3E4C-457D-8AE7-13DB54A3C294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dt" idx="12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ftr" idx="12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sldNum" idx="12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5C85005-6EB0-4C5A-8700-56DE157B50E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9" r:id="rId2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 type="dt" idx="12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 type="ftr" idx="12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PlaceHolder 8"/>
          <p:cNvSpPr>
            <a:spLocks noGrp="1"/>
          </p:cNvSpPr>
          <p:nvPr>
            <p:ph type="sldNum" idx="12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3C120F9-5785-4907-A3F4-20E3AECF40D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1" r:id="rId2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dt" idx="12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ftr" idx="12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sldNum" idx="12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C24E5B5-5679-41BF-BDF1-40FC0C42DDB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3" r:id="rId2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dt" idx="13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ftr" idx="13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sldNum" idx="13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68CFF4C-B115-45F9-B8BC-DAA4C73183D7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5" r:id="rId2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dt" idx="13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 type="ftr" idx="13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 type="sldNum" idx="13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500701E-BB68-4AA0-A1AB-C22A40D4E46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7" r:id="rId2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dt" idx="13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ftr" idx="13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PlaceHolder 6"/>
          <p:cNvSpPr>
            <a:spLocks noGrp="1"/>
          </p:cNvSpPr>
          <p:nvPr>
            <p:ph type="sldNum" idx="13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B971076-EE1D-4B30-8A04-C3C21E0487E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9" r:id="rId2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dt" idx="13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ftr" idx="14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sldNum" idx="14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0842857-08D2-400D-BE00-0C390205E0F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1" r:id="rId2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dt" idx="14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ftr" idx="14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 type="sldNum" idx="14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C680D42-769B-4952-8327-C41612C078C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3" r:id="rId2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dt" idx="14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ftr" idx="14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sldNum" idx="14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EB06D0A-5F87-4BCC-BE5F-C9895266B61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924D3DB-E77F-4814-B298-FF8F5ADE833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dt" idx="14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 type="ftr" idx="14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PlaceHolder 5"/>
          <p:cNvSpPr>
            <a:spLocks noGrp="1"/>
          </p:cNvSpPr>
          <p:nvPr>
            <p:ph type="sldNum" idx="15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5F16FD2-C82B-4EF7-A01B-566C13CACA7C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7" r:id="rId2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dt" idx="15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ftr" idx="15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5" name="PlaceHolder 5"/>
          <p:cNvSpPr>
            <a:spLocks noGrp="1"/>
          </p:cNvSpPr>
          <p:nvPr>
            <p:ph type="sldNum" idx="15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D9207C2-2EF0-48B2-AFED-24BE3A793D6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9" r:id="rId2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dt" idx="15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ftr" idx="15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1" name="PlaceHolder 6"/>
          <p:cNvSpPr>
            <a:spLocks noGrp="1"/>
          </p:cNvSpPr>
          <p:nvPr>
            <p:ph type="sldNum" idx="15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E461C70-53E3-45E9-9BDA-C552FB1BE2B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1" r:id="rId2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9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0" name="PlaceHolder 6"/>
          <p:cNvSpPr>
            <a:spLocks noGrp="1"/>
          </p:cNvSpPr>
          <p:nvPr>
            <p:ph type="dt" idx="15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7"/>
          <p:cNvSpPr>
            <a:spLocks noGrp="1"/>
          </p:cNvSpPr>
          <p:nvPr>
            <p:ph type="ftr" idx="15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PlaceHolder 8"/>
          <p:cNvSpPr>
            <a:spLocks noGrp="1"/>
          </p:cNvSpPr>
          <p:nvPr>
            <p:ph type="sldNum" idx="15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021D870-35A4-4975-ACFF-7B6E4063082F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dt" idx="16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ftr" idx="16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sldNum" idx="16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DD6A57A-C4D1-4882-BC0E-AA1D4F7BF9B8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5" r:id="rId2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dt" idx="16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ftr" idx="16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sldNum" idx="16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9231851-BDCD-452D-AB7F-A848B4A89AD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7" r:id="rId2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dt" idx="16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PlaceHolder 5"/>
          <p:cNvSpPr>
            <a:spLocks noGrp="1"/>
          </p:cNvSpPr>
          <p:nvPr>
            <p:ph type="ftr" idx="16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PlaceHolder 6"/>
          <p:cNvSpPr>
            <a:spLocks noGrp="1"/>
          </p:cNvSpPr>
          <p:nvPr>
            <p:ph type="sldNum" idx="16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DA7A9F7-17EA-45C3-8F66-576D5821DA4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9" r:id="rId2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 type="dt" idx="16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PlaceHolder 5"/>
          <p:cNvSpPr>
            <a:spLocks noGrp="1"/>
          </p:cNvSpPr>
          <p:nvPr>
            <p:ph type="ftr" idx="17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2" name="PlaceHolder 6"/>
          <p:cNvSpPr>
            <a:spLocks noGrp="1"/>
          </p:cNvSpPr>
          <p:nvPr>
            <p:ph type="sldNum" idx="17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437B872-4B6D-4798-BDB7-53A162CB4B4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1" r:id="rId2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914400" y="1122480"/>
            <a:ext cx="1036296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dt" idx="17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ftr" idx="17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sldNum" idx="17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B6EE0A5-1217-4F55-9A27-1C69D8A6767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3" r:id="rId2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dt" idx="17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3" name="PlaceHolder 4"/>
          <p:cNvSpPr>
            <a:spLocks noGrp="1"/>
          </p:cNvSpPr>
          <p:nvPr>
            <p:ph type="ftr" idx="17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PlaceHolder 5"/>
          <p:cNvSpPr>
            <a:spLocks noGrp="1"/>
          </p:cNvSpPr>
          <p:nvPr>
            <p:ph type="sldNum" idx="17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EDA9E7C-0A4B-41E8-A9C5-BC963140FA4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5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91A7414-7D71-440F-B39B-02D7313C81B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dt" idx="17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ftr" idx="17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sldNum" idx="18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34143DA-8022-443D-ABF1-292958FFCC5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7" r:id="rId2"/>
  </p:sldLayoutIdLst>
</p:sldMaster>
</file>

<file path=ppt/slideMasters/slideMaster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dt" idx="18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ftr" idx="18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 type="sldNum" idx="18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01B602A-0198-4D80-AC53-3854362F768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9" r:id="rId2"/>
  </p:sldLayoutIdLst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dt" idx="18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ftr" idx="18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sldNum" idx="18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ECAA445-F884-4B7D-B08C-B0065E5F11A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1" r:id="rId2"/>
  </p:sldLayoutIdLst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dt" idx="18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ftr" idx="18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7" name="PlaceHolder 6"/>
          <p:cNvSpPr>
            <a:spLocks noGrp="1"/>
          </p:cNvSpPr>
          <p:nvPr>
            <p:ph type="sldNum" idx="18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71FBC76-8B45-4E69-B2AE-FAD0C02235A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3" r:id="rId2"/>
  </p:sldLayoutIdLst>
</p:sldMaster>
</file>

<file path=ppt/slideMasters/slideMaster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5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6" name="PlaceHolder 6"/>
          <p:cNvSpPr>
            <a:spLocks noGrp="1"/>
          </p:cNvSpPr>
          <p:nvPr>
            <p:ph type="dt" idx="19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PlaceHolder 7"/>
          <p:cNvSpPr>
            <a:spLocks noGrp="1"/>
          </p:cNvSpPr>
          <p:nvPr>
            <p:ph type="ftr" idx="19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PlaceHolder 8"/>
          <p:cNvSpPr>
            <a:spLocks noGrp="1"/>
          </p:cNvSpPr>
          <p:nvPr>
            <p:ph type="sldNum" idx="19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C6D11E9-7CAD-4A75-BE6A-EBC649224FEE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5" r:id="rId2"/>
  </p:sldLayoutIdLst>
</p:sldMaster>
</file>

<file path=ppt/slideMasters/slideMaster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dt" idx="19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ftr" idx="19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sldNum" idx="19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49D31C3-B27C-41E4-B9C8-72219B0FAD3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7" r:id="rId2"/>
  </p:sldLayoutIdLst>
</p:sldMaster>
</file>

<file path=ppt/slideMasters/slideMaster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dt" idx="19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ftr" idx="19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sldNum" idx="19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6F30185-15FC-4B40-8E85-E9A1EBD9B12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</p:sldLayoutIdLst>
</p:sldMaster>
</file>

<file path=ppt/slideMasters/slideMaster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dt" idx="19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3" name="PlaceHolder 5"/>
          <p:cNvSpPr>
            <a:spLocks noGrp="1"/>
          </p:cNvSpPr>
          <p:nvPr>
            <p:ph type="ftr" idx="20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4" name="PlaceHolder 6"/>
          <p:cNvSpPr>
            <a:spLocks noGrp="1"/>
          </p:cNvSpPr>
          <p:nvPr>
            <p:ph type="sldNum" idx="20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CFE5932-800C-42DB-BF26-B5493AD020D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1" r:id="rId2"/>
  </p:sldLayoutIdLst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Drag picture to placeholder or click icon to add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 type="dt" idx="20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" name="PlaceHolder 5"/>
          <p:cNvSpPr>
            <a:spLocks noGrp="1"/>
          </p:cNvSpPr>
          <p:nvPr>
            <p:ph type="ftr" idx="20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PlaceHolder 6"/>
          <p:cNvSpPr>
            <a:spLocks noGrp="1"/>
          </p:cNvSpPr>
          <p:nvPr>
            <p:ph type="sldNum" idx="20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E5003EF-965E-484C-9A1F-CC7A91B6E02D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3" r:id="rId2"/>
  </p:sldLayoutIdLst>
</p:sldMaster>
</file>

<file path=ppt/slideMasters/slideMaster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dt" idx="20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ftr" idx="20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sldNum" idx="20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6E18614-9526-491F-83CB-4C9EEE0FA38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5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4572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4572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4572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B835D92-69F2-4BFE-9791-C6F92FA193A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dt" idx="20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ftr" idx="20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sldNum" idx="21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B1F0CA-2BAE-437B-844D-DE1F3FDE0FA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7" r:id="rId2"/>
  </p:sldLayoutIdLst>
</p:sldMaster>
</file>

<file path=ppt/slideMasters/slideMaster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dt" idx="21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ftr" idx="21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sldNum" idx="21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BA08281-5678-4479-B93E-D4AB67298CC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9" r:id="rId2"/>
  </p:sldLayoutIdLst>
</p:sldMaster>
</file>

<file path=ppt/slideMasters/slideMaster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 type="dt" idx="21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0" name="PlaceHolder 4"/>
          <p:cNvSpPr>
            <a:spLocks noGrp="1"/>
          </p:cNvSpPr>
          <p:nvPr>
            <p:ph type="ftr" idx="21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PlaceHolder 5"/>
          <p:cNvSpPr>
            <a:spLocks noGrp="1"/>
          </p:cNvSpPr>
          <p:nvPr>
            <p:ph type="sldNum" idx="21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F3EFBF3-838E-4ED8-A5B4-4E68E911CB93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1" r:id="rId2"/>
  </p:sldLayoutIdLst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963000" y="440676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4000" spc="-1" strike="noStrike" cap="all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dt" idx="21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ftr" idx="21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sldNum" idx="21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CEB3E20-D511-4C59-B21F-5F04A22AAB8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3" r:id="rId2"/>
  </p:sldLayoutIdLst>
</p:sldMaster>
</file>

<file path=ppt/slideMasters/slideMaster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dt" idx="220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ftr" idx="221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PlaceHolder 6"/>
          <p:cNvSpPr>
            <a:spLocks noGrp="1"/>
          </p:cNvSpPr>
          <p:nvPr>
            <p:ph type="sldNum" idx="22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F894AFB-200D-4657-A735-10960C29D63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5" r:id="rId2"/>
  </p:sldLayoutIdLst>
</p:sldMaster>
</file>

<file path=ppt/slideMasters/slideMaster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2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3" name="PlaceHolder 6"/>
          <p:cNvSpPr>
            <a:spLocks noGrp="1"/>
          </p:cNvSpPr>
          <p:nvPr>
            <p:ph type="dt" idx="22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4" name="PlaceHolder 7"/>
          <p:cNvSpPr>
            <a:spLocks noGrp="1"/>
          </p:cNvSpPr>
          <p:nvPr>
            <p:ph type="ftr" idx="22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5" name="PlaceHolder 8"/>
          <p:cNvSpPr>
            <a:spLocks noGrp="1"/>
          </p:cNvSpPr>
          <p:nvPr>
            <p:ph type="sldNum" idx="22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1E6C955-37FE-443F-B313-716DAFA18CDC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7" r:id="rId2"/>
  </p:sldLayoutIdLst>
</p:sldMaster>
</file>

<file path=ppt/slideMasters/slideMaster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dt" idx="22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ftr" idx="22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9" name="PlaceHolder 4"/>
          <p:cNvSpPr>
            <a:spLocks noGrp="1"/>
          </p:cNvSpPr>
          <p:nvPr>
            <p:ph type="sldNum" idx="22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DB69E33-436B-49DF-8646-CF8D7799C2A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9" r:id="rId2"/>
  </p:sldLayoutIdLst>
</p:sldMaster>
</file>

<file path=ppt/slideMasters/slideMaster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dt" idx="22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ftr" idx="23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sldNum" idx="23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D77D00E-E135-4055-82F4-167B619A6EE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1" r:id="rId2"/>
  </p:sldLayoutIdLst>
</p:sldMaster>
</file>

<file path=ppt/slideMasters/slideMaster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4766760" y="27288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dt" idx="23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8" name="PlaceHolder 5"/>
          <p:cNvSpPr>
            <a:spLocks noGrp="1"/>
          </p:cNvSpPr>
          <p:nvPr>
            <p:ph type="ftr" idx="23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9" name="PlaceHolder 6"/>
          <p:cNvSpPr>
            <a:spLocks noGrp="1"/>
          </p:cNvSpPr>
          <p:nvPr>
            <p:ph type="sldNum" idx="23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7B46741-A5DC-485C-B1BA-6EE885394269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3" r:id="rId2"/>
  </p:sldLayoutIdLst>
</p:sldMaster>
</file>

<file path=ppt/slideMasters/slideMaster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Click to edit Master text styles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dt" idx="23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ftr" idx="23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5" name="PlaceHolder 6"/>
          <p:cNvSpPr>
            <a:spLocks noGrp="1"/>
          </p:cNvSpPr>
          <p:nvPr>
            <p:ph type="sldNum" idx="23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F2919F2-2B92-4244-B25C-2E627AB757B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883F3084-EB23-4458-98FF-4D30384F472B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25A0EDB-7648-4706-BBFB-0F9DC58751F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58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package" Target="../embeddings/oleObject1.docx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6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gif"/><Relationship Id="rId2" Type="http://schemas.openxmlformats.org/officeDocument/2006/relationships/slideLayout" Target="../slideLayouts/slideLayout7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3.jpeg"/><Relationship Id="rId4" Type="http://schemas.openxmlformats.org/officeDocument/2006/relationships/image" Target="../media/image22.jpeg"/><Relationship Id="rId5" Type="http://schemas.openxmlformats.org/officeDocument/2006/relationships/image" Target="../media/image1.png"/><Relationship Id="rId6" Type="http://schemas.openxmlformats.org/officeDocument/2006/relationships/image" Target="../media/image24.tif"/><Relationship Id="rId7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6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slideLayout" Target="../slideLayouts/slideLayout66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microsoft.com/office/2007/relationships/hdphoto" Target="../media/hdphoto1.wdp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4.tif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slideLayout" Target="../slideLayouts/slideLayout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66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23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package" Target="../embeddings/oleObject1.docx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58.xml"/><Relationship Id="rId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58.xml"/><Relationship Id="rId4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6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66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66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jpe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9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9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oleObject" Target="../embeddings/oleObject1.xls"/><Relationship Id="rId3" Type="http://schemas.openxmlformats.org/officeDocument/2006/relationships/image" Target="../media/image61.wmf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9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6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9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6.tif"/><Relationship Id="rId2" Type="http://schemas.openxmlformats.org/officeDocument/2006/relationships/slideLayout" Target="../slideLayouts/slideLayout9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7.tif"/><Relationship Id="rId2" Type="http://schemas.openxmlformats.org/officeDocument/2006/relationships/slideLayout" Target="../slideLayouts/slideLayout9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8.tif"/><Relationship Id="rId2" Type="http://schemas.openxmlformats.org/officeDocument/2006/relationships/image" Target="../media/image69.tif"/><Relationship Id="rId3" Type="http://schemas.openxmlformats.org/officeDocument/2006/relationships/image" Target="../media/image69.tif"/><Relationship Id="rId4" Type="http://schemas.openxmlformats.org/officeDocument/2006/relationships/slideLayout" Target="../slideLayouts/slideLayout9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9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9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1.jpeg"/><Relationship Id="rId3" Type="http://schemas.openxmlformats.org/officeDocument/2006/relationships/slideLayout" Target="../slideLayouts/slideLayout9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2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tif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hyperlink" Target="https://www.plantbio.uga.edu/" TargetMode="External"/><Relationship Id="rId8" Type="http://schemas.openxmlformats.org/officeDocument/2006/relationships/image" Target="../media/image81.png"/><Relationship Id="rId9" Type="http://schemas.openxmlformats.org/officeDocument/2006/relationships/image" Target="../media/image82.jpeg"/><Relationship Id="rId10" Type="http://schemas.openxmlformats.org/officeDocument/2006/relationships/image" Target="../media/image83.jpeg"/><Relationship Id="rId11" Type="http://schemas.openxmlformats.org/officeDocument/2006/relationships/image" Target="../media/image2.png"/><Relationship Id="rId12" Type="http://schemas.openxmlformats.org/officeDocument/2006/relationships/image" Target="../media/image84.jpeg"/><Relationship Id="rId13" Type="http://schemas.openxmlformats.org/officeDocument/2006/relationships/slideLayout" Target="../slideLayouts/slideLayout38.xml"/><Relationship Id="rId14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6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image" Target="../media/image88.jpeg"/><Relationship Id="rId3" Type="http://schemas.openxmlformats.org/officeDocument/2006/relationships/image" Target="../media/image89.wmf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slideLayout" Target="../slideLayouts/slideLayout50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6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://www.molon.de/galleries/Cambodia/PeopleLandscapes/page_.shtml" TargetMode="External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6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8"/>
          <p:cNvGrpSpPr/>
          <p:nvPr/>
        </p:nvGrpSpPr>
        <p:grpSpPr>
          <a:xfrm>
            <a:off x="2514600" y="50760"/>
            <a:ext cx="7238520" cy="6827400"/>
            <a:chOff x="2514600" y="50760"/>
            <a:chExt cx="7238520" cy="6827400"/>
          </a:xfrm>
        </p:grpSpPr>
        <p:pic>
          <p:nvPicPr>
            <p:cNvPr id="493" name="Picture 3" descr="Ann-Bot-Figure 1"/>
            <p:cNvPicPr/>
            <p:nvPr/>
          </p:nvPicPr>
          <p:blipFill>
            <a:blip r:embed="rId1"/>
            <a:srcRect l="82552" t="0" r="734" b="14060"/>
            <a:stretch/>
          </p:blipFill>
          <p:spPr>
            <a:xfrm>
              <a:off x="2514600" y="50760"/>
              <a:ext cx="7238520" cy="682740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94" name="Rectangle 6"/>
            <p:cNvSpPr/>
            <p:nvPr/>
          </p:nvSpPr>
          <p:spPr>
            <a:xfrm>
              <a:off x="2757600" y="103320"/>
              <a:ext cx="896400" cy="1076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2509560" y="103320"/>
            <a:ext cx="7243560" cy="60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lt1"/>
                </a:solidFill>
                <a:latin typeface="Calibri Light"/>
              </a:rPr>
              <a:t>Gametes to Zygotes to Self-Cloning Plants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96" name="Picture 7" descr=""/>
          <p:cNvPicPr/>
          <p:nvPr/>
        </p:nvPicPr>
        <p:blipFill>
          <a:blip r:embed="rId2"/>
          <a:srcRect l="0" t="28555" r="0" b="28149"/>
          <a:stretch/>
        </p:blipFill>
        <p:spPr>
          <a:xfrm>
            <a:off x="8308080" y="6461640"/>
            <a:ext cx="1445400" cy="416880"/>
          </a:xfrm>
          <a:prstGeom prst="rect">
            <a:avLst/>
          </a:prstGeom>
          <a:ln w="0">
            <a:noFill/>
          </a:ln>
        </p:spPr>
      </p:pic>
      <p:sp>
        <p:nvSpPr>
          <p:cNvPr id="497" name="TextBox 3"/>
          <p:cNvSpPr/>
          <p:nvPr/>
        </p:nvSpPr>
        <p:spPr>
          <a:xfrm>
            <a:off x="2682000" y="6437880"/>
            <a:ext cx="3272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Arial"/>
              </a:rPr>
              <a:t>https://sundarlab.weebly.com/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TextBox 9"/>
          <p:cNvSpPr/>
          <p:nvPr/>
        </p:nvSpPr>
        <p:spPr>
          <a:xfrm>
            <a:off x="4339440" y="747720"/>
            <a:ext cx="34988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Venkatesan Sundaresan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lt1"/>
                </a:solidFill>
                <a:latin typeface="Arial"/>
              </a:rPr>
              <a:t>UC Davis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TextBox 4"/>
          <p:cNvSpPr/>
          <p:nvPr/>
        </p:nvSpPr>
        <p:spPr>
          <a:xfrm>
            <a:off x="2682000" y="6092280"/>
            <a:ext cx="2503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lt1"/>
                </a:solidFill>
                <a:latin typeface="Arial"/>
              </a:rPr>
              <a:t>sundar@ucdavis.edu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title"/>
          </p:nvPr>
        </p:nvSpPr>
        <p:spPr>
          <a:xfrm>
            <a:off x="1676520" y="76320"/>
            <a:ext cx="8762760" cy="685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rgbClr val="0020a1"/>
                </a:solidFill>
                <a:latin typeface="Arial"/>
              </a:rPr>
              <a:t>Isolation of living zygotes from ovules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95" name="Picture 3" descr="Ann-Bot-Figure 1"/>
          <p:cNvPicPr/>
          <p:nvPr/>
        </p:nvPicPr>
        <p:blipFill>
          <a:blip r:embed="rId1"/>
          <a:srcRect l="0" t="0" r="734" b="0"/>
          <a:stretch/>
        </p:blipFill>
        <p:spPr>
          <a:xfrm>
            <a:off x="1600200" y="2797200"/>
            <a:ext cx="8991360" cy="1661760"/>
          </a:xfrm>
          <a:prstGeom prst="rect">
            <a:avLst/>
          </a:prstGeom>
          <a:ln w="9525">
            <a:noFill/>
          </a:ln>
        </p:spPr>
      </p:pic>
      <p:graphicFrame>
        <p:nvGraphicFramePr>
          <p:cNvPr id="696" name="Object 2"/>
          <p:cNvGraphicFramePr/>
          <p:nvPr/>
        </p:nvGraphicFramePr>
        <p:xfrm>
          <a:off x="1676520" y="762120"/>
          <a:ext cx="2057040" cy="1774440"/>
        </p:xfrm>
        <a:graphic>
          <a:graphicData uri="http://schemas.openxmlformats.org/presentationml/2006/ole">
            <p:oleObj progId="Word.Document.12" r:id="rId2" spid="">
              <p:embed/>
              <p:pic>
                <p:nvPicPr>
                  <p:cNvPr id="697" name="Object 2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676520" y="762120"/>
                    <a:ext cx="2057040" cy="17744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698" name="Text Box 5"/>
          <p:cNvSpPr/>
          <p:nvPr/>
        </p:nvSpPr>
        <p:spPr>
          <a:xfrm>
            <a:off x="1905120" y="4495680"/>
            <a:ext cx="2437920" cy="638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0 HAP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Unfertilized Egg Cell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9" name="Text Box 6"/>
          <p:cNvSpPr/>
          <p:nvPr/>
        </p:nvSpPr>
        <p:spPr>
          <a:xfrm>
            <a:off x="3733920" y="762120"/>
            <a:ext cx="6552720" cy="912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Rice ovule dissected to show embryo sac.  E = Egg cell, S = Synergid, CC = Central Cell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20a1"/>
                </a:solidFill>
                <a:latin typeface="Arial"/>
              </a:rPr>
              <a:t>From Scott Russell, U. Oklahoma  (Collaborator)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Text Box 7"/>
          <p:cNvSpPr/>
          <p:nvPr/>
        </p:nvSpPr>
        <p:spPr>
          <a:xfrm>
            <a:off x="4800600" y="4495680"/>
            <a:ext cx="2437920" cy="1186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1HAP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Fertilized Egg Cell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Plasmogamy- Fusion of sperm and egg cell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Text Box 8"/>
          <p:cNvSpPr/>
          <p:nvPr/>
        </p:nvSpPr>
        <p:spPr>
          <a:xfrm>
            <a:off x="7772400" y="4495680"/>
            <a:ext cx="2437920" cy="1186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2.5 HAP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Zygote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9b5"/>
                </a:solidFill>
                <a:latin typeface="Arial"/>
              </a:rPr>
              <a:t>Karyogamy- Nuclear fusion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Text Box 9"/>
          <p:cNvSpPr/>
          <p:nvPr/>
        </p:nvSpPr>
        <p:spPr>
          <a:xfrm>
            <a:off x="1598040" y="5715000"/>
            <a:ext cx="443772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(Images: DIC and uptake of dye FDA)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TextBox 10"/>
          <p:cNvSpPr/>
          <p:nvPr/>
        </p:nvSpPr>
        <p:spPr>
          <a:xfrm>
            <a:off x="9118800" y="6340680"/>
            <a:ext cx="31438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Anderson et al. 2017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Developmental Cell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Rectangle 2"/>
          <p:cNvSpPr/>
          <p:nvPr/>
        </p:nvSpPr>
        <p:spPr>
          <a:xfrm>
            <a:off x="1608840" y="223920"/>
            <a:ext cx="89913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Stages of rice zygote development can be accurately timed and collected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5" name="Group 5"/>
          <p:cNvGrpSpPr/>
          <p:nvPr/>
        </p:nvGrpSpPr>
        <p:grpSpPr>
          <a:xfrm>
            <a:off x="808200" y="1218600"/>
            <a:ext cx="9575280" cy="3886920"/>
            <a:chOff x="808200" y="1218600"/>
            <a:chExt cx="9575280" cy="3886920"/>
          </a:xfrm>
        </p:grpSpPr>
        <p:sp>
          <p:nvSpPr>
            <p:cNvPr id="706" name="Oval 6"/>
            <p:cNvSpPr/>
            <p:nvPr/>
          </p:nvSpPr>
          <p:spPr>
            <a:xfrm>
              <a:off x="1942200" y="2102400"/>
              <a:ext cx="887760" cy="86832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07" name="Oval 7"/>
            <p:cNvSpPr/>
            <p:nvPr/>
          </p:nvSpPr>
          <p:spPr>
            <a:xfrm rot="20537400">
              <a:off x="2143440" y="2922120"/>
              <a:ext cx="535320" cy="6105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>
                  <a:lumMod val="50000"/>
                  <a:lumOff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08" name="Oval 8"/>
            <p:cNvSpPr/>
            <p:nvPr/>
          </p:nvSpPr>
          <p:spPr>
            <a:xfrm rot="20537400">
              <a:off x="2553840" y="2790360"/>
              <a:ext cx="535320" cy="6105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>
                  <a:lumMod val="50000"/>
                  <a:lumOff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09" name="TextBox 9"/>
            <p:cNvSpPr/>
            <p:nvPr/>
          </p:nvSpPr>
          <p:spPr>
            <a:xfrm>
              <a:off x="1830960" y="1319400"/>
              <a:ext cx="855252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i="1" lang="en-US" sz="1600" spc="-1" strike="noStrike">
                  <a:solidFill>
                    <a:srgbClr val="000000"/>
                  </a:solidFill>
                  <a:latin typeface="Calibri"/>
                </a:rPr>
                <a:t>Summary of time course for fertilization and zygotic development in rice (hap = hours after pollination)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0" name="Oval 10"/>
            <p:cNvSpPr/>
            <p:nvPr/>
          </p:nvSpPr>
          <p:spPr>
            <a:xfrm>
              <a:off x="8144640" y="2700720"/>
              <a:ext cx="852840" cy="102744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1" name="Arc 11"/>
            <p:cNvSpPr/>
            <p:nvPr/>
          </p:nvSpPr>
          <p:spPr>
            <a:xfrm rot="10212600">
              <a:off x="2714400" y="2914200"/>
              <a:ext cx="655920" cy="802800"/>
            </a:xfrm>
            <a:prstGeom prst="arc">
              <a:avLst>
                <a:gd name="adj1" fmla="val 16574524"/>
                <a:gd name="adj2" fmla="val 20914992"/>
              </a:avLst>
            </a:prstGeom>
            <a:noFill/>
            <a:ln w="762000">
              <a:solidFill>
                <a:srgbClr val="ffc000">
                  <a:lumMod val="40000"/>
                  <a:lumOff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12" name="TextBox 12"/>
            <p:cNvSpPr/>
            <p:nvPr/>
          </p:nvSpPr>
          <p:spPr>
            <a:xfrm>
              <a:off x="1894680" y="1583640"/>
              <a:ext cx="1272960" cy="341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0.5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Pollen Tube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Reaches ovule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3" name="TextBox 13"/>
            <p:cNvSpPr/>
            <p:nvPr/>
          </p:nvSpPr>
          <p:spPr>
            <a:xfrm>
              <a:off x="3122640" y="1585800"/>
              <a:ext cx="1452240" cy="286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1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  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Plasmogamy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4" name="TextBox 14"/>
            <p:cNvSpPr/>
            <p:nvPr/>
          </p:nvSpPr>
          <p:spPr>
            <a:xfrm>
              <a:off x="4440960" y="1583640"/>
              <a:ext cx="1305720" cy="286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2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  </a:t>
              </a: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Karyogamy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5" name="TextBox 15"/>
            <p:cNvSpPr/>
            <p:nvPr/>
          </p:nvSpPr>
          <p:spPr>
            <a:xfrm>
              <a:off x="5871600" y="1583640"/>
              <a:ext cx="952200" cy="231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2.5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6" name="TextBox 16"/>
            <p:cNvSpPr/>
            <p:nvPr/>
          </p:nvSpPr>
          <p:spPr>
            <a:xfrm>
              <a:off x="6929640" y="1583640"/>
              <a:ext cx="935640" cy="3412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5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Egg and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Sperm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Nucleoli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Fuse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7" name="TextBox 17"/>
            <p:cNvSpPr/>
            <p:nvPr/>
          </p:nvSpPr>
          <p:spPr>
            <a:xfrm>
              <a:off x="8018640" y="1596600"/>
              <a:ext cx="885240" cy="2589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9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Late G2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8" name="TextBox 18"/>
            <p:cNvSpPr/>
            <p:nvPr/>
          </p:nvSpPr>
          <p:spPr>
            <a:xfrm>
              <a:off x="9039600" y="1583640"/>
              <a:ext cx="1281240" cy="2863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</a:rPr>
                <a:t>12 hap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Two Cell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Pro-Embryo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9" name="Arc 19"/>
            <p:cNvSpPr/>
            <p:nvPr/>
          </p:nvSpPr>
          <p:spPr>
            <a:xfrm rot="19464000">
              <a:off x="3519000" y="2513160"/>
              <a:ext cx="598320" cy="1811520"/>
            </a:xfrm>
            <a:prstGeom prst="arc">
              <a:avLst>
                <a:gd name="adj1" fmla="val 16574524"/>
                <a:gd name="adj2" fmla="val 2000598"/>
              </a:avLst>
            </a:prstGeom>
            <a:noFill/>
            <a:ln w="762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20" name="Oval 20"/>
            <p:cNvSpPr/>
            <p:nvPr/>
          </p:nvSpPr>
          <p:spPr>
            <a:xfrm>
              <a:off x="3631320" y="2889360"/>
              <a:ext cx="887760" cy="86832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1" name="Oval 21"/>
            <p:cNvSpPr/>
            <p:nvPr/>
          </p:nvSpPr>
          <p:spPr>
            <a:xfrm rot="2530800">
              <a:off x="3569760" y="2743200"/>
              <a:ext cx="347040" cy="23796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2" name="Oval 22"/>
            <p:cNvSpPr/>
            <p:nvPr/>
          </p:nvSpPr>
          <p:spPr>
            <a:xfrm>
              <a:off x="3901320" y="3140280"/>
              <a:ext cx="327960" cy="30852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3" name="Oval 23"/>
            <p:cNvSpPr/>
            <p:nvPr/>
          </p:nvSpPr>
          <p:spPr>
            <a:xfrm>
              <a:off x="3643200" y="2749320"/>
              <a:ext cx="192600" cy="1926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4" name="Oval 24"/>
            <p:cNvSpPr/>
            <p:nvPr/>
          </p:nvSpPr>
          <p:spPr>
            <a:xfrm>
              <a:off x="4055760" y="3198240"/>
              <a:ext cx="96120" cy="1155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6720" bIns="367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5" name="Oval 25"/>
            <p:cNvSpPr/>
            <p:nvPr/>
          </p:nvSpPr>
          <p:spPr>
            <a:xfrm>
              <a:off x="4808520" y="2908440"/>
              <a:ext cx="887760" cy="86832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6" name="Oval 26"/>
            <p:cNvSpPr/>
            <p:nvPr/>
          </p:nvSpPr>
          <p:spPr>
            <a:xfrm>
              <a:off x="5098320" y="3198240"/>
              <a:ext cx="327960" cy="30852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7" name="Oval 27"/>
            <p:cNvSpPr/>
            <p:nvPr/>
          </p:nvSpPr>
          <p:spPr>
            <a:xfrm>
              <a:off x="5252760" y="3255840"/>
              <a:ext cx="96120" cy="1155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6720" bIns="367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8" name="Oval 28"/>
            <p:cNvSpPr/>
            <p:nvPr/>
          </p:nvSpPr>
          <p:spPr>
            <a:xfrm>
              <a:off x="5020920" y="3275280"/>
              <a:ext cx="192600" cy="1926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9" name="Oval 29"/>
            <p:cNvSpPr/>
            <p:nvPr/>
          </p:nvSpPr>
          <p:spPr>
            <a:xfrm>
              <a:off x="5947560" y="2869920"/>
              <a:ext cx="887760" cy="86832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0" name="Oval 30"/>
            <p:cNvSpPr/>
            <p:nvPr/>
          </p:nvSpPr>
          <p:spPr>
            <a:xfrm>
              <a:off x="6237000" y="3159360"/>
              <a:ext cx="327960" cy="30852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1" name="Oval 31"/>
            <p:cNvSpPr/>
            <p:nvPr/>
          </p:nvSpPr>
          <p:spPr>
            <a:xfrm>
              <a:off x="6345720" y="3247920"/>
              <a:ext cx="96120" cy="1155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6720" bIns="367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2" name="Oval 32"/>
            <p:cNvSpPr/>
            <p:nvPr/>
          </p:nvSpPr>
          <p:spPr>
            <a:xfrm>
              <a:off x="7019640" y="2869920"/>
              <a:ext cx="887760" cy="86832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3" name="Oval 33"/>
            <p:cNvSpPr/>
            <p:nvPr/>
          </p:nvSpPr>
          <p:spPr>
            <a:xfrm>
              <a:off x="7356600" y="3159360"/>
              <a:ext cx="327960" cy="30852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4" name="Oval 34"/>
            <p:cNvSpPr/>
            <p:nvPr/>
          </p:nvSpPr>
          <p:spPr>
            <a:xfrm>
              <a:off x="7453080" y="3255840"/>
              <a:ext cx="154080" cy="1346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5" name="Oval 35"/>
            <p:cNvSpPr/>
            <p:nvPr/>
          </p:nvSpPr>
          <p:spPr>
            <a:xfrm rot="5671800">
              <a:off x="8380800" y="3022920"/>
              <a:ext cx="424440" cy="34704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6" name="Oval 36"/>
            <p:cNvSpPr/>
            <p:nvPr/>
          </p:nvSpPr>
          <p:spPr>
            <a:xfrm rot="5671800">
              <a:off x="8476200" y="3100680"/>
              <a:ext cx="250560" cy="21204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7" name="Rounded Rectangle 37"/>
            <p:cNvSpPr/>
            <p:nvPr/>
          </p:nvSpPr>
          <p:spPr>
            <a:xfrm>
              <a:off x="9422280" y="2426040"/>
              <a:ext cx="462960" cy="655920"/>
            </a:xfrm>
            <a:prstGeom prst="roundRect">
              <a:avLst>
                <a:gd name="adj" fmla="val 5000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8" name="Oval 38"/>
            <p:cNvSpPr/>
            <p:nvPr/>
          </p:nvSpPr>
          <p:spPr>
            <a:xfrm>
              <a:off x="9518760" y="2619000"/>
              <a:ext cx="232920" cy="21924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9" name="Oval 39"/>
            <p:cNvSpPr/>
            <p:nvPr/>
          </p:nvSpPr>
          <p:spPr>
            <a:xfrm>
              <a:off x="9576720" y="2676960"/>
              <a:ext cx="109440" cy="957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22680" bIns="2268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0" name="Rounded Rectangle 40"/>
            <p:cNvSpPr/>
            <p:nvPr/>
          </p:nvSpPr>
          <p:spPr>
            <a:xfrm>
              <a:off x="9461160" y="3104280"/>
              <a:ext cx="385560" cy="655920"/>
            </a:xfrm>
            <a:prstGeom prst="roundRect">
              <a:avLst>
                <a:gd name="adj" fmla="val 48372"/>
              </a:avLst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1" name="Oval 41"/>
            <p:cNvSpPr/>
            <p:nvPr/>
          </p:nvSpPr>
          <p:spPr>
            <a:xfrm>
              <a:off x="9518760" y="3294720"/>
              <a:ext cx="232920" cy="21924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2" name="Oval 42"/>
            <p:cNvSpPr/>
            <p:nvPr/>
          </p:nvSpPr>
          <p:spPr>
            <a:xfrm>
              <a:off x="9576720" y="3352680"/>
              <a:ext cx="109440" cy="957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22680" bIns="2268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3" name="Arc 43"/>
            <p:cNvSpPr/>
            <p:nvPr/>
          </p:nvSpPr>
          <p:spPr>
            <a:xfrm rot="19464000">
              <a:off x="2011320" y="2158560"/>
              <a:ext cx="655920" cy="1808280"/>
            </a:xfrm>
            <a:prstGeom prst="arc">
              <a:avLst>
                <a:gd name="adj1" fmla="val 16574524"/>
                <a:gd name="adj2" fmla="val 2000598"/>
              </a:avLst>
            </a:prstGeom>
            <a:noFill/>
            <a:ln w="7620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44" name="Oval 44"/>
            <p:cNvSpPr/>
            <p:nvPr/>
          </p:nvSpPr>
          <p:spPr>
            <a:xfrm rot="2530800">
              <a:off x="2740320" y="3479040"/>
              <a:ext cx="347040" cy="23796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5" name="Oval 45"/>
            <p:cNvSpPr/>
            <p:nvPr/>
          </p:nvSpPr>
          <p:spPr>
            <a:xfrm>
              <a:off x="2251080" y="2334240"/>
              <a:ext cx="327960" cy="30852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6" name="Oval 46"/>
            <p:cNvSpPr/>
            <p:nvPr/>
          </p:nvSpPr>
          <p:spPr>
            <a:xfrm>
              <a:off x="2829960" y="3502080"/>
              <a:ext cx="192600" cy="1926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7" name="Oval 47"/>
            <p:cNvSpPr/>
            <p:nvPr/>
          </p:nvSpPr>
          <p:spPr>
            <a:xfrm>
              <a:off x="2386080" y="2469240"/>
              <a:ext cx="96120" cy="11556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6720" bIns="367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8" name="Oval 48"/>
            <p:cNvSpPr/>
            <p:nvPr/>
          </p:nvSpPr>
          <p:spPr>
            <a:xfrm rot="2530800">
              <a:off x="2492640" y="3580200"/>
              <a:ext cx="347040" cy="237960"/>
            </a:xfrm>
            <a:prstGeom prst="ellipse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9" name="Oval 49"/>
            <p:cNvSpPr/>
            <p:nvPr/>
          </p:nvSpPr>
          <p:spPr>
            <a:xfrm>
              <a:off x="2582280" y="3602880"/>
              <a:ext cx="192600" cy="1926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0" name="TextBox 50"/>
            <p:cNvSpPr/>
            <p:nvPr/>
          </p:nvSpPr>
          <p:spPr>
            <a:xfrm>
              <a:off x="2782080" y="3425040"/>
              <a:ext cx="2998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S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1" name="Rectangle 51"/>
            <p:cNvSpPr/>
            <p:nvPr/>
          </p:nvSpPr>
          <p:spPr>
            <a:xfrm>
              <a:off x="1765080" y="1618920"/>
              <a:ext cx="8592480" cy="3446640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752" name="Straight Connector 52"/>
            <p:cNvCxnSpPr/>
            <p:nvPr/>
          </p:nvCxnSpPr>
          <p:spPr>
            <a:xfrm>
              <a:off x="3273840" y="1658520"/>
              <a:ext cx="360" cy="34473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753" name="Straight Connector 53"/>
            <p:cNvCxnSpPr/>
            <p:nvPr/>
          </p:nvCxnSpPr>
          <p:spPr>
            <a:xfrm>
              <a:off x="4547520" y="1638000"/>
              <a:ext cx="360" cy="34473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754" name="Straight Connector 54"/>
            <p:cNvCxnSpPr/>
            <p:nvPr/>
          </p:nvCxnSpPr>
          <p:spPr>
            <a:xfrm>
              <a:off x="5763600" y="1618560"/>
              <a:ext cx="360" cy="344772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755" name="Straight Connector 55"/>
            <p:cNvCxnSpPr/>
            <p:nvPr/>
          </p:nvCxnSpPr>
          <p:spPr>
            <a:xfrm>
              <a:off x="6936840" y="1638000"/>
              <a:ext cx="360" cy="34473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756" name="Straight Connector 56"/>
            <p:cNvCxnSpPr/>
            <p:nvPr/>
          </p:nvCxnSpPr>
          <p:spPr>
            <a:xfrm>
              <a:off x="7936200" y="1638000"/>
              <a:ext cx="360" cy="344772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757" name="Straight Connector 57"/>
            <p:cNvCxnSpPr/>
            <p:nvPr/>
          </p:nvCxnSpPr>
          <p:spPr>
            <a:xfrm>
              <a:off x="9062640" y="1638000"/>
              <a:ext cx="360" cy="34473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sp>
          <p:nvSpPr>
            <p:cNvPr id="758" name="TextBox 58"/>
            <p:cNvSpPr/>
            <p:nvPr/>
          </p:nvSpPr>
          <p:spPr>
            <a:xfrm>
              <a:off x="2524680" y="3531240"/>
              <a:ext cx="2998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S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759" name="Straight Connector 59"/>
            <p:cNvCxnSpPr/>
            <p:nvPr/>
          </p:nvCxnSpPr>
          <p:spPr>
            <a:xfrm>
              <a:off x="1764720" y="1973160"/>
              <a:ext cx="8593560" cy="3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sp>
          <p:nvSpPr>
            <p:cNvPr id="760" name="TextBox 60"/>
            <p:cNvSpPr/>
            <p:nvPr/>
          </p:nvSpPr>
          <p:spPr>
            <a:xfrm>
              <a:off x="2190960" y="3114360"/>
              <a:ext cx="3898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Sy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1" name="TextBox 61"/>
            <p:cNvSpPr/>
            <p:nvPr/>
          </p:nvSpPr>
          <p:spPr>
            <a:xfrm>
              <a:off x="2679840" y="3032640"/>
              <a:ext cx="3898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Sy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2" name="TextBox 62"/>
            <p:cNvSpPr/>
            <p:nvPr/>
          </p:nvSpPr>
          <p:spPr>
            <a:xfrm>
              <a:off x="1965600" y="2441520"/>
              <a:ext cx="2998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E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3" name="TextBox 63"/>
            <p:cNvSpPr/>
            <p:nvPr/>
          </p:nvSpPr>
          <p:spPr>
            <a:xfrm>
              <a:off x="3943440" y="3467160"/>
              <a:ext cx="289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Z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4" name="TextBox 64"/>
            <p:cNvSpPr/>
            <p:nvPr/>
          </p:nvSpPr>
          <p:spPr>
            <a:xfrm>
              <a:off x="5110560" y="3477960"/>
              <a:ext cx="289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Z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5" name="TextBox 65"/>
            <p:cNvSpPr/>
            <p:nvPr/>
          </p:nvSpPr>
          <p:spPr>
            <a:xfrm>
              <a:off x="6264000" y="3446280"/>
              <a:ext cx="289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Z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6" name="TextBox 66"/>
            <p:cNvSpPr/>
            <p:nvPr/>
          </p:nvSpPr>
          <p:spPr>
            <a:xfrm>
              <a:off x="7322040" y="3436560"/>
              <a:ext cx="289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Z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7" name="TextBox 67"/>
            <p:cNvSpPr/>
            <p:nvPr/>
          </p:nvSpPr>
          <p:spPr>
            <a:xfrm>
              <a:off x="8431920" y="3416760"/>
              <a:ext cx="2894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Z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" name="Arc 68"/>
            <p:cNvSpPr/>
            <p:nvPr/>
          </p:nvSpPr>
          <p:spPr>
            <a:xfrm rot="7035600">
              <a:off x="1291680" y="1444680"/>
              <a:ext cx="1865880" cy="2225880"/>
            </a:xfrm>
            <a:prstGeom prst="arc">
              <a:avLst>
                <a:gd name="adj1" fmla="val 15876251"/>
                <a:gd name="adj2" fmla="val 21363700"/>
              </a:avLst>
            </a:prstGeom>
            <a:noFill/>
            <a:ln>
              <a:solidFill>
                <a:srgbClr val="4472c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769" name="Rectangle 69"/>
          <p:cNvSpPr/>
          <p:nvPr/>
        </p:nvSpPr>
        <p:spPr>
          <a:xfrm>
            <a:off x="5763600" y="1568880"/>
            <a:ext cx="3273480" cy="34822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1523880" y="5904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Calibri Light"/>
              </a:rPr>
              <a:t>Zygotic transcription initiated at karyogamy (G1 phase), a burst of activation during S phase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71" name="TextBox 10"/>
          <p:cNvSpPr/>
          <p:nvPr/>
        </p:nvSpPr>
        <p:spPr>
          <a:xfrm>
            <a:off x="1544760" y="5488920"/>
            <a:ext cx="9164880" cy="79056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1199"/>
              </a:spcAft>
            </a:pP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# DE genes Up: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499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    1891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2485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Aft>
                <a:spcPts val="1199"/>
              </a:spcAft>
            </a:pP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# DE genes Down: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205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   2750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	</a:t>
            </a:r>
            <a:r>
              <a:rPr b="0" lang="en-US" sz="1800" spc="-1" strike="noStrike">
                <a:solidFill>
                  <a:srgbClr val="000090"/>
                </a:solidFill>
                <a:latin typeface="Chalkboard"/>
                <a:ea typeface="Chalkboard"/>
              </a:rPr>
              <a:t>2898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TextBox 9"/>
          <p:cNvSpPr/>
          <p:nvPr/>
        </p:nvSpPr>
        <p:spPr>
          <a:xfrm>
            <a:off x="1537920" y="1527480"/>
            <a:ext cx="2163600" cy="3747240"/>
          </a:xfrm>
          <a:prstGeom prst="rect">
            <a:avLst/>
          </a:prstGeom>
          <a:noFill/>
          <a:ln w="9525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halkboard"/>
                <a:ea typeface="Chalkboard"/>
              </a:rPr>
              <a:t>Compare Human embryos: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90"/>
                </a:solidFill>
                <a:latin typeface="Chalkboard"/>
                <a:ea typeface="Chalkboard"/>
              </a:rPr>
              <a:t>1399 up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90"/>
                </a:solidFill>
                <a:latin typeface="Chalkboard"/>
                <a:ea typeface="Chalkboard"/>
              </a:rPr>
              <a:t>1752 down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halkboard"/>
                <a:ea typeface="Chalkboard"/>
              </a:rPr>
              <a:t>DE genes at the </a:t>
            </a:r>
            <a:r>
              <a:rPr b="1" lang="en-US" sz="2400" spc="-1" strike="noStrike">
                <a:solidFill>
                  <a:srgbClr val="000090"/>
                </a:solidFill>
                <a:latin typeface="Chalkboard"/>
                <a:ea typeface="Chalkboard"/>
              </a:rPr>
              <a:t>8-cell stage </a:t>
            </a:r>
            <a:r>
              <a:rPr b="0" lang="en-US" sz="2400" spc="-1" strike="noStrike">
                <a:solidFill>
                  <a:srgbClr val="000000"/>
                </a:solidFill>
                <a:latin typeface="Chalkboard"/>
                <a:ea typeface="Chalkboard"/>
              </a:rPr>
              <a:t>(Xue et al. Nature 2013)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3" name="Group 10"/>
          <p:cNvGrpSpPr/>
          <p:nvPr/>
        </p:nvGrpSpPr>
        <p:grpSpPr>
          <a:xfrm>
            <a:off x="3525840" y="1333800"/>
            <a:ext cx="6938280" cy="4182840"/>
            <a:chOff x="3525840" y="1333800"/>
            <a:chExt cx="6938280" cy="4182840"/>
          </a:xfrm>
        </p:grpSpPr>
        <p:grpSp>
          <p:nvGrpSpPr>
            <p:cNvPr id="774" name="Group 8"/>
            <p:cNvGrpSpPr/>
            <p:nvPr/>
          </p:nvGrpSpPr>
          <p:grpSpPr>
            <a:xfrm>
              <a:off x="3525840" y="1333800"/>
              <a:ext cx="6938280" cy="4182840"/>
              <a:chOff x="3525840" y="1333800"/>
              <a:chExt cx="6938280" cy="4182840"/>
            </a:xfrm>
          </p:grpSpPr>
          <p:pic>
            <p:nvPicPr>
              <p:cNvPr id="775" name="Picture 5" descr=""/>
              <p:cNvPicPr/>
              <p:nvPr/>
            </p:nvPicPr>
            <p:blipFill>
              <a:blip r:embed="rId1"/>
              <a:srcRect l="0" t="13813" r="0" b="0"/>
              <a:stretch/>
            </p:blipFill>
            <p:spPr>
              <a:xfrm>
                <a:off x="3525840" y="1928880"/>
                <a:ext cx="6938280" cy="3587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76" name="TextBox 4"/>
              <p:cNvSpPr/>
              <p:nvPr/>
            </p:nvSpPr>
            <p:spPr>
              <a:xfrm>
                <a:off x="4063680" y="1333800"/>
                <a:ext cx="1452240" cy="63828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90"/>
                    </a:solidFill>
                    <a:latin typeface="Arial"/>
                    <a:ea typeface="Arial"/>
                  </a:rPr>
                  <a:t>2.5h Zygote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90"/>
                    </a:solidFill>
                    <a:latin typeface="Arial"/>
                    <a:ea typeface="Arial"/>
                  </a:rPr>
                  <a:t>Karyogamy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7" name="TextBox 5"/>
              <p:cNvSpPr/>
              <p:nvPr/>
            </p:nvSpPr>
            <p:spPr>
              <a:xfrm>
                <a:off x="6206400" y="1333800"/>
                <a:ext cx="1949040" cy="63828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90"/>
                    </a:solidFill>
                    <a:latin typeface="Arial"/>
                    <a:ea typeface="Arial"/>
                  </a:rPr>
                  <a:t>5h Zygote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90"/>
                    </a:solidFill>
                    <a:latin typeface="Arial"/>
                    <a:ea typeface="Arial"/>
                  </a:rPr>
                  <a:t>nucleolar fusion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8" name="TextBox 6"/>
              <p:cNvSpPr/>
              <p:nvPr/>
            </p:nvSpPr>
            <p:spPr>
              <a:xfrm>
                <a:off x="8693640" y="1333800"/>
                <a:ext cx="1261440" cy="63828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90"/>
                    </a:solidFill>
                    <a:latin typeface="Arial"/>
                    <a:ea typeface="Arial"/>
                  </a:rPr>
                  <a:t>9h Zygote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1" lang="en-US" sz="1800" spc="-1" strike="noStrike">
                    <a:solidFill>
                      <a:srgbClr val="000090"/>
                    </a:solidFill>
                    <a:latin typeface="Arial"/>
                    <a:ea typeface="Arial"/>
                  </a:rPr>
                  <a:t>Late G2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79" name="TextBox 3"/>
            <p:cNvSpPr/>
            <p:nvPr/>
          </p:nvSpPr>
          <p:spPr>
            <a:xfrm>
              <a:off x="4667400" y="2037240"/>
              <a:ext cx="447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Up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0" name="TextBox 11"/>
            <p:cNvSpPr/>
            <p:nvPr/>
          </p:nvSpPr>
          <p:spPr>
            <a:xfrm>
              <a:off x="6844680" y="2037240"/>
              <a:ext cx="447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Up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1" name="TextBox 12"/>
            <p:cNvSpPr/>
            <p:nvPr/>
          </p:nvSpPr>
          <p:spPr>
            <a:xfrm>
              <a:off x="9102240" y="2037240"/>
              <a:ext cx="4478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Up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2" name="TextBox 13"/>
            <p:cNvSpPr/>
            <p:nvPr/>
          </p:nvSpPr>
          <p:spPr>
            <a:xfrm>
              <a:off x="4394160" y="4224240"/>
              <a:ext cx="7250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Down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3" name="TextBox 14"/>
            <p:cNvSpPr/>
            <p:nvPr/>
          </p:nvSpPr>
          <p:spPr>
            <a:xfrm>
              <a:off x="6605640" y="4245840"/>
              <a:ext cx="7250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Down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4" name="TextBox 15"/>
            <p:cNvSpPr/>
            <p:nvPr/>
          </p:nvSpPr>
          <p:spPr>
            <a:xfrm>
              <a:off x="8862840" y="4256280"/>
              <a:ext cx="7250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Down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5" name="TextBox 17"/>
          <p:cNvSpPr/>
          <p:nvPr/>
        </p:nvSpPr>
        <p:spPr>
          <a:xfrm>
            <a:off x="9095760" y="6539400"/>
            <a:ext cx="31438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Anderson et al. 2017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Developmental Cell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700560" y="59040"/>
            <a:ext cx="9966960" cy="1591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3600" spc="-1" strike="noStrike">
                <a:solidFill>
                  <a:srgbClr val="011893"/>
                </a:solidFill>
                <a:latin typeface="Calibri Light"/>
              </a:rPr>
              <a:t>Zygotic Genome Activation occurs before the first embryonic division in multiple flowering plants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7" name="TextBox 30"/>
          <p:cNvSpPr/>
          <p:nvPr/>
        </p:nvSpPr>
        <p:spPr>
          <a:xfrm>
            <a:off x="1801440" y="1931040"/>
            <a:ext cx="8092440" cy="1735560"/>
          </a:xfrm>
          <a:prstGeom prst="rect">
            <a:avLst/>
          </a:prstGeom>
          <a:noFill/>
          <a:ln w="0">
            <a:solidFill>
              <a:srgbClr val="004197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5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Rice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- Anderson et al. 2017 Developmental Cell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Maize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– Chen et al.  2017 The Plant Cell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Arabidopsis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– Zhao et al. 2019 Developmental Cell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Content Placeholder 3" descr="figure2.pdf"/>
          <p:cNvPicPr/>
          <p:nvPr/>
        </p:nvPicPr>
        <p:blipFill>
          <a:blip r:embed="rId1"/>
          <a:srcRect l="0" t="0" r="0" b="49702"/>
          <a:stretch/>
        </p:blipFill>
        <p:spPr>
          <a:xfrm>
            <a:off x="3213720" y="1162800"/>
            <a:ext cx="5623920" cy="5465880"/>
          </a:xfrm>
          <a:prstGeom prst="rect">
            <a:avLst/>
          </a:prstGeom>
          <a:ln w="0">
            <a:noFill/>
          </a:ln>
        </p:spPr>
      </p:pic>
      <p:grpSp>
        <p:nvGrpSpPr>
          <p:cNvPr id="789" name="Group 2"/>
          <p:cNvGrpSpPr/>
          <p:nvPr/>
        </p:nvGrpSpPr>
        <p:grpSpPr>
          <a:xfrm>
            <a:off x="7741800" y="1805400"/>
            <a:ext cx="2700000" cy="2816280"/>
            <a:chOff x="7741800" y="1805400"/>
            <a:chExt cx="2700000" cy="2816280"/>
          </a:xfrm>
        </p:grpSpPr>
        <p:sp>
          <p:nvSpPr>
            <p:cNvPr id="790" name="Oval 4"/>
            <p:cNvSpPr/>
            <p:nvPr/>
          </p:nvSpPr>
          <p:spPr>
            <a:xfrm>
              <a:off x="7741800" y="2777040"/>
              <a:ext cx="706320" cy="1844640"/>
            </a:xfrm>
            <a:prstGeom prst="ellipse">
              <a:avLst/>
            </a:prstGeom>
            <a:noFill/>
            <a:ln w="38100">
              <a:solidFill>
                <a:srgbClr val="00009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1" name="TextBox 6"/>
            <p:cNvSpPr/>
            <p:nvPr/>
          </p:nvSpPr>
          <p:spPr>
            <a:xfrm>
              <a:off x="9078120" y="1805400"/>
              <a:ext cx="1363680" cy="1186920"/>
            </a:xfrm>
            <a:prstGeom prst="rect">
              <a:avLst/>
            </a:prstGeom>
            <a:noFill/>
            <a:ln w="0">
              <a:solidFill>
                <a:srgbClr val="00009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Egg cell 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TFs down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regulated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792" name="Straight Arrow Connector 7"/>
            <p:cNvCxnSpPr/>
            <p:nvPr/>
          </p:nvCxnSpPr>
          <p:spPr>
            <a:xfrm flipH="1">
              <a:off x="8448480" y="2986560"/>
              <a:ext cx="640800" cy="617400"/>
            </a:xfrm>
            <a:prstGeom prst="straightConnector1">
              <a:avLst/>
            </a:prstGeom>
            <a:ln>
              <a:solidFill>
                <a:srgbClr val="000090"/>
              </a:solidFill>
              <a:round/>
              <a:tailEnd len="med" type="arrow" w="med"/>
            </a:ln>
          </p:spPr>
        </p:cxnSp>
      </p:grpSp>
      <p:grpSp>
        <p:nvGrpSpPr>
          <p:cNvPr id="793" name="Group 9"/>
          <p:cNvGrpSpPr/>
          <p:nvPr/>
        </p:nvGrpSpPr>
        <p:grpSpPr>
          <a:xfrm>
            <a:off x="1568880" y="2116800"/>
            <a:ext cx="3920040" cy="2001960"/>
            <a:chOff x="1568880" y="2116800"/>
            <a:chExt cx="3920040" cy="2001960"/>
          </a:xfrm>
        </p:grpSpPr>
        <p:sp>
          <p:nvSpPr>
            <p:cNvPr id="794" name="Oval 5"/>
            <p:cNvSpPr/>
            <p:nvPr/>
          </p:nvSpPr>
          <p:spPr>
            <a:xfrm>
              <a:off x="4363200" y="3256560"/>
              <a:ext cx="1125720" cy="862200"/>
            </a:xfrm>
            <a:prstGeom prst="ellipse">
              <a:avLst/>
            </a:prstGeom>
            <a:noFill/>
            <a:ln w="38100">
              <a:solidFill>
                <a:srgbClr val="00009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795" name="Straight Arrow Connector 10"/>
            <p:cNvCxnSpPr/>
            <p:nvPr/>
          </p:nvCxnSpPr>
          <p:spPr>
            <a:xfrm>
              <a:off x="3314160" y="2490480"/>
              <a:ext cx="1407240" cy="766080"/>
            </a:xfrm>
            <a:prstGeom prst="straightConnector1">
              <a:avLst/>
            </a:prstGeom>
            <a:ln>
              <a:solidFill>
                <a:srgbClr val="000090"/>
              </a:solidFill>
              <a:round/>
              <a:tailEnd len="med" type="arrow" w="med"/>
            </a:ln>
          </p:spPr>
        </p:cxnSp>
        <p:sp>
          <p:nvSpPr>
            <p:cNvPr id="796" name="TextBox 12"/>
            <p:cNvSpPr/>
            <p:nvPr/>
          </p:nvSpPr>
          <p:spPr>
            <a:xfrm>
              <a:off x="1568880" y="2116800"/>
              <a:ext cx="1857600" cy="1186920"/>
            </a:xfrm>
            <a:prstGeom prst="rect">
              <a:avLst/>
            </a:prstGeom>
            <a:noFill/>
            <a:ln w="0">
              <a:solidFill>
                <a:srgbClr val="00009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Embryogenic 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TFs 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up-regulated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7" name="Title 1"/>
          <p:cNvSpPr/>
          <p:nvPr/>
        </p:nvSpPr>
        <p:spPr>
          <a:xfrm>
            <a:off x="1144440" y="46080"/>
            <a:ext cx="102794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3600" spc="-1" strike="noStrike">
                <a:solidFill>
                  <a:srgbClr val="002060"/>
                </a:solidFill>
                <a:latin typeface="Calibri"/>
              </a:rPr>
              <a:t>Rice: Gene clusters with similar expression dynamics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TextBox 11"/>
          <p:cNvSpPr/>
          <p:nvPr/>
        </p:nvSpPr>
        <p:spPr>
          <a:xfrm>
            <a:off x="10360800" y="6550200"/>
            <a:ext cx="17186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Anderson et al., 2017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9" name="Group 1"/>
          <p:cNvGrpSpPr/>
          <p:nvPr/>
        </p:nvGrpSpPr>
        <p:grpSpPr>
          <a:xfrm>
            <a:off x="1492560" y="2970720"/>
            <a:ext cx="2787480" cy="2972160"/>
            <a:chOff x="1492560" y="2970720"/>
            <a:chExt cx="2787480" cy="2972160"/>
          </a:xfrm>
        </p:grpSpPr>
        <p:sp>
          <p:nvSpPr>
            <p:cNvPr id="800" name="Oval 13"/>
            <p:cNvSpPr/>
            <p:nvPr/>
          </p:nvSpPr>
          <p:spPr>
            <a:xfrm>
              <a:off x="3381840" y="2970720"/>
              <a:ext cx="898200" cy="2228400"/>
            </a:xfrm>
            <a:prstGeom prst="ellipse">
              <a:avLst/>
            </a:prstGeom>
            <a:noFill/>
            <a:ln w="38100">
              <a:solidFill>
                <a:srgbClr val="000090"/>
              </a:solidFill>
              <a:round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1" name="TextBox 14"/>
            <p:cNvSpPr/>
            <p:nvPr/>
          </p:nvSpPr>
          <p:spPr>
            <a:xfrm>
              <a:off x="1492560" y="4755960"/>
              <a:ext cx="2124360" cy="118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DNA replication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Factors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Histones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02" name="Straight Arrow Connector 16"/>
            <p:cNvCxnSpPr/>
            <p:nvPr/>
          </p:nvCxnSpPr>
          <p:spPr>
            <a:xfrm flipV="1">
              <a:off x="2175480" y="4419720"/>
              <a:ext cx="1206720" cy="503280"/>
            </a:xfrm>
            <a:prstGeom prst="straightConnector1">
              <a:avLst/>
            </a:prstGeom>
            <a:ln>
              <a:solidFill>
                <a:srgbClr val="000090"/>
              </a:solidFill>
              <a:round/>
              <a:tailEnd len="med" type="arrow" w="med"/>
            </a:ln>
          </p:spPr>
        </p:cxn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/>
          </p:nvPr>
        </p:nvSpPr>
        <p:spPr>
          <a:xfrm>
            <a:off x="1523880" y="1157040"/>
            <a:ext cx="9118800" cy="3381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Baby Boom (BBM) 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	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marL="743040" indent="-285840" defTabSz="4572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	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marL="457200" indent="0" defTabSz="4572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04" name="PlaceHolder 2"/>
          <p:cNvSpPr>
            <a:spLocks noGrp="1"/>
          </p:cNvSpPr>
          <p:nvPr>
            <p:ph type="title"/>
          </p:nvPr>
        </p:nvSpPr>
        <p:spPr>
          <a:xfrm>
            <a:off x="1523880" y="504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2060"/>
                </a:solidFill>
                <a:latin typeface="Calibri"/>
              </a:rPr>
              <a:t>Transcription factors expressed </a:t>
            </a:r>
            <a:r>
              <a:rPr b="0" i="1" lang="en-US" sz="3600" spc="-1" strike="noStrike">
                <a:solidFill>
                  <a:srgbClr val="002060"/>
                </a:solidFill>
                <a:latin typeface="Calibri"/>
              </a:rPr>
              <a:t>de novo </a:t>
            </a:r>
            <a:r>
              <a:rPr b="0" lang="en-US" sz="3600" spc="-1" strike="noStrike">
                <a:solidFill>
                  <a:srgbClr val="002060"/>
                </a:solidFill>
                <a:latin typeface="Calibri"/>
              </a:rPr>
              <a:t>in</a:t>
            </a:r>
            <a:r>
              <a:rPr b="0" i="1" lang="en-US" sz="36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0" lang="en-US" sz="3600" spc="-1" strike="noStrike">
                <a:solidFill>
                  <a:srgbClr val="002060"/>
                </a:solidFill>
                <a:latin typeface="Calibri"/>
              </a:rPr>
              <a:t>zygotes</a:t>
            </a:r>
            <a:r>
              <a:rPr b="0" i="1" lang="en-US" sz="36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0" lang="en-US" sz="3200" spc="-1" strike="noStrike">
                <a:solidFill>
                  <a:srgbClr val="002060"/>
                </a:solidFill>
                <a:latin typeface="Calibri"/>
              </a:rPr>
              <a:t>at 2.5 HAP (karyogamy) and 5 HAP (S phase)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805" name="Group 3"/>
          <p:cNvGrpSpPr/>
          <p:nvPr/>
        </p:nvGrpSpPr>
        <p:grpSpPr>
          <a:xfrm>
            <a:off x="1523880" y="3570120"/>
            <a:ext cx="9143640" cy="2598120"/>
            <a:chOff x="1523880" y="3570120"/>
            <a:chExt cx="9143640" cy="2598120"/>
          </a:xfrm>
        </p:grpSpPr>
        <p:sp>
          <p:nvSpPr>
            <p:cNvPr id="806" name="TextBox 1"/>
            <p:cNvSpPr/>
            <p:nvPr/>
          </p:nvSpPr>
          <p:spPr>
            <a:xfrm>
              <a:off x="1523880" y="3570120"/>
              <a:ext cx="911880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marL="457200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-WOX8/9 and WOX2: WUSCHEL-like Homeodomain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(orthologs in Arabidopsis required for embryogenesis)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7" name="TextBox 8"/>
            <p:cNvSpPr/>
            <p:nvPr/>
          </p:nvSpPr>
          <p:spPr>
            <a:xfrm>
              <a:off x="1548720" y="4615560"/>
              <a:ext cx="9118800" cy="1552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marL="457200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-LEC1: LEAFY COTYLEDON 1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Orthologs in Arabidopsis promote somatic embryogenesis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</a:pP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- E2F family TFs: Promote S phase progression in eukaryotes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8" name="Group 10"/>
          <p:cNvGrpSpPr/>
          <p:nvPr/>
        </p:nvGrpSpPr>
        <p:grpSpPr>
          <a:xfrm>
            <a:off x="2002680" y="1735560"/>
            <a:ext cx="8640000" cy="1742760"/>
            <a:chOff x="2002680" y="1735560"/>
            <a:chExt cx="8640000" cy="1742760"/>
          </a:xfrm>
        </p:grpSpPr>
        <p:grpSp>
          <p:nvGrpSpPr>
            <p:cNvPr id="809" name="Group 6"/>
            <p:cNvGrpSpPr/>
            <p:nvPr/>
          </p:nvGrpSpPr>
          <p:grpSpPr>
            <a:xfrm>
              <a:off x="2002680" y="1822680"/>
              <a:ext cx="5031360" cy="1655640"/>
              <a:chOff x="2002680" y="1822680"/>
              <a:chExt cx="5031360" cy="1655640"/>
            </a:xfrm>
          </p:grpSpPr>
          <p:sp>
            <p:nvSpPr>
              <p:cNvPr id="810" name="Text Box 4"/>
              <p:cNvSpPr/>
              <p:nvPr/>
            </p:nvSpPr>
            <p:spPr>
              <a:xfrm>
                <a:off x="2002680" y="3180960"/>
                <a:ext cx="5031360" cy="2973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algn="ctr" defTabSz="457200">
                  <a:lnSpc>
                    <a:spcPct val="100000"/>
                  </a:lnSpc>
                  <a:tabLst>
                    <a:tab algn="l" pos="723960"/>
                    <a:tab algn="l" pos="1447920"/>
                    <a:tab algn="l" pos="2171880"/>
                    <a:tab algn="l" pos="2895480"/>
                    <a:tab algn="l" pos="3619440"/>
                  </a:tabLst>
                </a:pPr>
                <a:r>
                  <a:rPr b="1" lang="en-GB" sz="1100" spc="-1" strike="noStrike">
                    <a:solidFill>
                      <a:srgbClr val="000000"/>
                    </a:solidFill>
                    <a:latin typeface="Arial"/>
                    <a:ea typeface="ＭＳ Ｐゴシック"/>
                  </a:rPr>
                  <a:t>Boutilier et al. Plant Cell 2002;14:1737-1749</a:t>
                </a:r>
                <a:endParaRPr b="0" lang="en-US" sz="11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811" name="Picture 5" descr=""/>
              <p:cNvPicPr/>
              <p:nvPr/>
            </p:nvPicPr>
            <p:blipFill>
              <a:blip r:embed="rId1"/>
              <a:stretch/>
            </p:blipFill>
            <p:spPr>
              <a:xfrm>
                <a:off x="2312640" y="1822680"/>
                <a:ext cx="4411080" cy="12664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812" name="TextBox 9"/>
            <p:cNvSpPr/>
            <p:nvPr/>
          </p:nvSpPr>
          <p:spPr>
            <a:xfrm>
              <a:off x="6724080" y="1735560"/>
              <a:ext cx="3918600" cy="137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000000"/>
                  </a:solidFill>
                  <a:latin typeface="Calibri"/>
                </a:rPr>
                <a:t>Ortholog in Arabidopsis: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000000"/>
                  </a:solidFill>
                  <a:latin typeface="Calibri"/>
                </a:rPr>
                <a:t>Promote somatic embryogenesis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1523880" y="27468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002060"/>
                </a:solidFill>
                <a:latin typeface="Calibri"/>
              </a:rPr>
              <a:t>Chronology of TFs in rice zygotes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4" name="Rectangle 4"/>
          <p:cNvSpPr/>
          <p:nvPr/>
        </p:nvSpPr>
        <p:spPr>
          <a:xfrm>
            <a:off x="1523880" y="3286440"/>
            <a:ext cx="1109880" cy="1172520"/>
          </a:xfrm>
          <a:prstGeom prst="rect">
            <a:avLst/>
          </a:prstGeom>
          <a:solidFill>
            <a:srgbClr val="b7dee8"/>
          </a:soli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BBM/PLT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genes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WOX8/9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Rectangle 5"/>
          <p:cNvSpPr/>
          <p:nvPr/>
        </p:nvSpPr>
        <p:spPr>
          <a:xfrm>
            <a:off x="3280320" y="2681640"/>
            <a:ext cx="914040" cy="914040"/>
          </a:xfrm>
          <a:prstGeom prst="rect">
            <a:avLst/>
          </a:prstGeom>
          <a:solidFill>
            <a:srgbClr val="b7dee8"/>
          </a:soli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WOX2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LEC1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Rectangle 6"/>
          <p:cNvSpPr/>
          <p:nvPr/>
        </p:nvSpPr>
        <p:spPr>
          <a:xfrm>
            <a:off x="3280320" y="4658040"/>
            <a:ext cx="914040" cy="914040"/>
          </a:xfrm>
          <a:prstGeom prst="rect">
            <a:avLst/>
          </a:prstGeom>
          <a:solidFill>
            <a:srgbClr val="b7dee8"/>
          </a:soli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E2F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family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Rectangle 7"/>
          <p:cNvSpPr/>
          <p:nvPr/>
        </p:nvSpPr>
        <p:spPr>
          <a:xfrm>
            <a:off x="5053680" y="4917240"/>
            <a:ext cx="2390040" cy="914040"/>
          </a:xfrm>
          <a:prstGeom prst="rect">
            <a:avLst/>
          </a:prstGeom>
          <a:solidFill>
            <a:srgbClr val="ccc1da"/>
          </a:solidFill>
          <a:ln>
            <a:solidFill>
              <a:srgbClr val="00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DNA Replication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 phase progression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Rectangle 8"/>
          <p:cNvSpPr/>
          <p:nvPr/>
        </p:nvSpPr>
        <p:spPr>
          <a:xfrm>
            <a:off x="4866840" y="2224440"/>
            <a:ext cx="2576880" cy="914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Zygote polarity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" name="Picture 10" descr="14hr ES.png"/>
          <p:cNvPicPr/>
          <p:nvPr/>
        </p:nvPicPr>
        <p:blipFill>
          <a:blip r:embed="rId1"/>
          <a:stretch/>
        </p:blipFill>
        <p:spPr>
          <a:xfrm>
            <a:off x="7633800" y="2583000"/>
            <a:ext cx="2856240" cy="2333880"/>
          </a:xfrm>
          <a:prstGeom prst="rect">
            <a:avLst/>
          </a:prstGeom>
          <a:ln w="0">
            <a:noFill/>
          </a:ln>
        </p:spPr>
      </p:pic>
      <p:sp>
        <p:nvSpPr>
          <p:cNvPr id="820" name="TextBox 11"/>
          <p:cNvSpPr/>
          <p:nvPr/>
        </p:nvSpPr>
        <p:spPr>
          <a:xfrm>
            <a:off x="7471800" y="4946400"/>
            <a:ext cx="3195720" cy="85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Rice pro-embryo 14 hap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(Image: Daniel Jones, U. Oklahoma)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21" name="Straight Arrow Connector 13"/>
          <p:cNvCxnSpPr>
            <a:stCxn id="814" idx="3"/>
            <a:endCxn id="815" idx="1"/>
          </p:cNvCxnSpPr>
          <p:nvPr/>
        </p:nvCxnSpPr>
        <p:spPr>
          <a:xfrm flipV="1">
            <a:off x="2634120" y="3138480"/>
            <a:ext cx="646200" cy="734760"/>
          </a:xfrm>
          <a:prstGeom prst="straightConnector1">
            <a:avLst/>
          </a:prstGeom>
          <a:ln>
            <a:solidFill>
              <a:srgbClr val="000000"/>
            </a:solidFill>
            <a:round/>
            <a:tailEnd len="med" type="arrow" w="med"/>
          </a:ln>
        </p:spPr>
      </p:cxnSp>
      <p:cxnSp>
        <p:nvCxnSpPr>
          <p:cNvPr id="822" name="Straight Arrow Connector 15"/>
          <p:cNvCxnSpPr>
            <a:stCxn id="815" idx="3"/>
            <a:endCxn id="818" idx="1"/>
          </p:cNvCxnSpPr>
          <p:nvPr/>
        </p:nvCxnSpPr>
        <p:spPr>
          <a:xfrm flipV="1">
            <a:off x="4194360" y="2681280"/>
            <a:ext cx="672840" cy="457560"/>
          </a:xfrm>
          <a:prstGeom prst="straightConnector1">
            <a:avLst/>
          </a:prstGeom>
          <a:ln>
            <a:solidFill>
              <a:srgbClr val="000000"/>
            </a:solidFill>
            <a:round/>
            <a:tailEnd len="med" type="arrow" w="med"/>
          </a:ln>
        </p:spPr>
      </p:cxnSp>
      <p:cxnSp>
        <p:nvCxnSpPr>
          <p:cNvPr id="823" name="Straight Arrow Connector 17"/>
          <p:cNvCxnSpPr>
            <a:stCxn id="814" idx="3"/>
            <a:endCxn id="816" idx="1"/>
          </p:cNvCxnSpPr>
          <p:nvPr/>
        </p:nvCxnSpPr>
        <p:spPr>
          <a:xfrm>
            <a:off x="2634120" y="3872880"/>
            <a:ext cx="646200" cy="1242720"/>
          </a:xfrm>
          <a:prstGeom prst="straightConnector1">
            <a:avLst/>
          </a:prstGeom>
          <a:ln>
            <a:solidFill>
              <a:srgbClr val="000000"/>
            </a:solidFill>
            <a:round/>
            <a:tailEnd len="med" type="arrow" w="med"/>
          </a:ln>
        </p:spPr>
      </p:cxnSp>
      <p:cxnSp>
        <p:nvCxnSpPr>
          <p:cNvPr id="824" name="Straight Arrow Connector 19"/>
          <p:cNvCxnSpPr>
            <a:stCxn id="816" idx="3"/>
            <a:endCxn id="817" idx="1"/>
          </p:cNvCxnSpPr>
          <p:nvPr/>
        </p:nvCxnSpPr>
        <p:spPr>
          <a:xfrm>
            <a:off x="4194360" y="5115240"/>
            <a:ext cx="859320" cy="259560"/>
          </a:xfrm>
          <a:prstGeom prst="straightConnector1">
            <a:avLst/>
          </a:prstGeom>
          <a:ln>
            <a:solidFill>
              <a:srgbClr val="000000"/>
            </a:solidFill>
            <a:round/>
            <a:tailEnd len="med" type="arrow" w="med"/>
          </a:ln>
        </p:spPr>
      </p:cxnSp>
      <p:sp>
        <p:nvSpPr>
          <p:cNvPr id="825" name="TextBox 20"/>
          <p:cNvSpPr/>
          <p:nvPr/>
        </p:nvSpPr>
        <p:spPr>
          <a:xfrm>
            <a:off x="1504800" y="2487960"/>
            <a:ext cx="13330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2.5 hap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G1 phase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Box 21"/>
          <p:cNvSpPr/>
          <p:nvPr/>
        </p:nvSpPr>
        <p:spPr>
          <a:xfrm>
            <a:off x="3324960" y="1924200"/>
            <a:ext cx="8697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5 hap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G1/S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27" name="Straight Arrow Connector 16"/>
          <p:cNvCxnSpPr/>
          <p:nvPr/>
        </p:nvCxnSpPr>
        <p:spPr>
          <a:xfrm flipV="1">
            <a:off x="6155280" y="3978000"/>
            <a:ext cx="1254600" cy="819360"/>
          </a:xfrm>
          <a:prstGeom prst="straightConnector1">
            <a:avLst/>
          </a:prstGeom>
          <a:ln>
            <a:solidFill>
              <a:srgbClr val="000000"/>
            </a:solidFill>
            <a:round/>
            <a:tailEnd len="med" type="arrow" w="med"/>
          </a:ln>
        </p:spPr>
      </p:cxnSp>
      <p:cxnSp>
        <p:nvCxnSpPr>
          <p:cNvPr id="828" name="Straight Arrow Connector 18"/>
          <p:cNvCxnSpPr/>
          <p:nvPr/>
        </p:nvCxnSpPr>
        <p:spPr>
          <a:xfrm>
            <a:off x="6046920" y="3258360"/>
            <a:ext cx="1397520" cy="614880"/>
          </a:xfrm>
          <a:prstGeom prst="straightConnector1">
            <a:avLst/>
          </a:prstGeom>
          <a:ln>
            <a:solidFill>
              <a:srgbClr val="000000"/>
            </a:solidFill>
            <a:round/>
            <a:tailEnd len="med" type="arrow" w="med"/>
          </a:ln>
        </p:spPr>
      </p:cxnSp>
      <p:sp>
        <p:nvSpPr>
          <p:cNvPr id="829" name="TextBox 22"/>
          <p:cNvSpPr/>
          <p:nvPr/>
        </p:nvSpPr>
        <p:spPr>
          <a:xfrm>
            <a:off x="7647480" y="1752120"/>
            <a:ext cx="27522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14 hap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First embryo division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1610640" y="114480"/>
            <a:ext cx="9143640" cy="1370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100098"/>
                </a:solidFill>
                <a:latin typeface="Calibri"/>
              </a:rPr>
              <a:t>Newly expressed genes are mainly from Maternal genome. Paternal genome is silent. But some exceptions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831" name="Picture 5" descr="0ecJI.png"/>
          <p:cNvPicPr/>
          <p:nvPr/>
        </p:nvPicPr>
        <p:blipFill>
          <a:blip r:embed="rId1"/>
          <a:stretch/>
        </p:blipFill>
        <p:spPr>
          <a:xfrm>
            <a:off x="3439080" y="1677240"/>
            <a:ext cx="5218560" cy="3675600"/>
          </a:xfrm>
          <a:prstGeom prst="rect">
            <a:avLst/>
          </a:prstGeom>
          <a:ln w="0">
            <a:noFill/>
          </a:ln>
        </p:spPr>
      </p:pic>
      <p:sp>
        <p:nvSpPr>
          <p:cNvPr id="832" name="Rectangle 10"/>
          <p:cNvSpPr/>
          <p:nvPr/>
        </p:nvSpPr>
        <p:spPr>
          <a:xfrm>
            <a:off x="4388760" y="1556640"/>
            <a:ext cx="3587760" cy="185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3" name="TextBox 9"/>
          <p:cNvSpPr/>
          <p:nvPr/>
        </p:nvSpPr>
        <p:spPr>
          <a:xfrm>
            <a:off x="8151480" y="2039400"/>
            <a:ext cx="4478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TextBox 11"/>
          <p:cNvSpPr/>
          <p:nvPr/>
        </p:nvSpPr>
        <p:spPr>
          <a:xfrm>
            <a:off x="4541400" y="2023920"/>
            <a:ext cx="411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P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35" name="Straight Arrow Connector 13"/>
          <p:cNvCxnSpPr/>
          <p:nvPr/>
        </p:nvCxnSpPr>
        <p:spPr>
          <a:xfrm flipH="1">
            <a:off x="4712760" y="1488240"/>
            <a:ext cx="1469880" cy="2445480"/>
          </a:xfrm>
          <a:prstGeom prst="straightConnector1">
            <a:avLst/>
          </a:prstGeom>
          <a:ln w="19050">
            <a:solidFill>
              <a:srgbClr val="100098"/>
            </a:solidFill>
            <a:round/>
            <a:tailEnd len="med" type="arrow" w="med"/>
          </a:ln>
        </p:spPr>
      </p:cxnSp>
      <p:cxnSp>
        <p:nvCxnSpPr>
          <p:cNvPr id="836" name="Straight Arrow Connector 14"/>
          <p:cNvCxnSpPr/>
          <p:nvPr/>
        </p:nvCxnSpPr>
        <p:spPr>
          <a:xfrm flipH="1">
            <a:off x="8375760" y="479880"/>
            <a:ext cx="718560" cy="1648440"/>
          </a:xfrm>
          <a:prstGeom prst="straightConnector1">
            <a:avLst/>
          </a:prstGeom>
          <a:ln w="19050">
            <a:solidFill>
              <a:srgbClr val="ff0000"/>
            </a:solidFill>
            <a:round/>
            <a:tailEnd len="med" type="arrow" w="med"/>
          </a:ln>
        </p:spPr>
      </p:cxnSp>
      <p:sp>
        <p:nvSpPr>
          <p:cNvPr id="837" name="TextBox 12"/>
          <p:cNvSpPr/>
          <p:nvPr/>
        </p:nvSpPr>
        <p:spPr>
          <a:xfrm>
            <a:off x="9031680" y="6550200"/>
            <a:ext cx="31438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Anderson et al. 2017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Developmental Cell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" name="TextBox 15"/>
          <p:cNvSpPr/>
          <p:nvPr/>
        </p:nvSpPr>
        <p:spPr>
          <a:xfrm>
            <a:off x="2229120" y="5352840"/>
            <a:ext cx="809640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alibri"/>
              </a:rPr>
              <a:t>X axis:  Ratio of maternal transcripts to total transcripts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R = 1.0 =&gt; Maternal allele only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R = 0.5 =&gt; Equiparental expression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	</a:t>
            </a:r>
            <a:r>
              <a:rPr b="0" lang="en-US" sz="2000" spc="-1" strike="noStrike">
                <a:solidFill>
                  <a:srgbClr val="000090"/>
                </a:solidFill>
                <a:latin typeface="Calibri"/>
              </a:rPr>
              <a:t>R = 0.0 =&gt;  Paternal allele only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TextBox 2"/>
          <p:cNvSpPr/>
          <p:nvPr/>
        </p:nvSpPr>
        <p:spPr>
          <a:xfrm>
            <a:off x="8866440" y="1962720"/>
            <a:ext cx="2918520" cy="228420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Times New Roman"/>
              </a:rPr>
              <a:t>Parent-of-origin assigned using SNPs: 4431 genes with 0 reads in Japonica egg and  expression in 2.5h J♀ X I♂ zygotes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TextBox 3"/>
          <p:cNvSpPr/>
          <p:nvPr/>
        </p:nvSpPr>
        <p:spPr>
          <a:xfrm>
            <a:off x="95040" y="1993680"/>
            <a:ext cx="3229920" cy="222444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Do the two parental genomes contribute equally to </a:t>
            </a:r>
            <a:r>
              <a:rPr b="0" i="1" lang="en-US" sz="2800" spc="-1" strike="noStrike">
                <a:solidFill>
                  <a:schemeClr val="dk1"/>
                </a:solidFill>
                <a:latin typeface="Calibri"/>
              </a:rPr>
              <a:t>de novo 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transcripts in the Zygote?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1523880" y="504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chemeClr val="dk1"/>
                </a:solidFill>
                <a:latin typeface="Calibri"/>
              </a:rPr>
              <a:t>Some </a:t>
            </a:r>
            <a:r>
              <a:rPr b="0" i="1" lang="en-US" sz="3600" spc="-1" strike="noStrike">
                <a:solidFill>
                  <a:schemeClr val="dk1"/>
                </a:solidFill>
                <a:latin typeface="Calibri"/>
              </a:rPr>
              <a:t>de novo </a:t>
            </a:r>
            <a:r>
              <a:rPr b="0" lang="en-US" sz="3600" spc="-1" strike="noStrike">
                <a:solidFill>
                  <a:schemeClr val="dk1"/>
                </a:solidFill>
                <a:latin typeface="Calibri"/>
              </a:rPr>
              <a:t>Transcription factors show early paternal expression (at karyogamy)</a:t>
            </a:r>
            <a:endParaRPr b="0" lang="en-US" sz="3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42" name="PlaceHolder 2"/>
          <p:cNvSpPr>
            <a:spLocks noGrp="1"/>
          </p:cNvSpPr>
          <p:nvPr>
            <p:ph/>
          </p:nvPr>
        </p:nvSpPr>
        <p:spPr>
          <a:xfrm>
            <a:off x="1705680" y="717120"/>
            <a:ext cx="8686440" cy="3026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45720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743040" indent="-285840" defTabSz="4572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Baby Boom (BBM)-like genes  </a:t>
            </a:r>
            <a:r>
              <a:rPr b="0" i="1" lang="en-US" sz="2800" spc="-1" strike="noStrike">
                <a:solidFill>
                  <a:schemeClr val="dk1"/>
                </a:solidFill>
                <a:latin typeface="Calibri"/>
              </a:rPr>
              <a:t>OsBBM1-4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45720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843" name="Group 9"/>
          <p:cNvGrpSpPr/>
          <p:nvPr/>
        </p:nvGrpSpPr>
        <p:grpSpPr>
          <a:xfrm>
            <a:off x="2459160" y="1860120"/>
            <a:ext cx="4529520" cy="1733040"/>
            <a:chOff x="2459160" y="1860120"/>
            <a:chExt cx="4529520" cy="1733040"/>
          </a:xfrm>
        </p:grpSpPr>
        <p:pic>
          <p:nvPicPr>
            <p:cNvPr id="844" name="Picture 3" descr=""/>
            <p:cNvPicPr/>
            <p:nvPr/>
          </p:nvPicPr>
          <p:blipFill>
            <a:blip r:embed="rId1"/>
            <a:stretch/>
          </p:blipFill>
          <p:spPr>
            <a:xfrm>
              <a:off x="2459160" y="1860120"/>
              <a:ext cx="4529520" cy="1300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45" name="Text Box 4"/>
            <p:cNvSpPr/>
            <p:nvPr/>
          </p:nvSpPr>
          <p:spPr>
            <a:xfrm>
              <a:off x="2459160" y="3316680"/>
              <a:ext cx="425016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723960"/>
                  <a:tab algn="l" pos="1447920"/>
                  <a:tab algn="l" pos="2171880"/>
                  <a:tab algn="l" pos="2895480"/>
                  <a:tab algn="l" pos="3619440"/>
                </a:tabLst>
              </a:pPr>
              <a:r>
                <a:rPr b="1" lang="en-GB" sz="14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Boutilier et al. Plant Cell 2002;14:1737-1749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6" name="TextBox 10"/>
          <p:cNvSpPr/>
          <p:nvPr/>
        </p:nvSpPr>
        <p:spPr>
          <a:xfrm>
            <a:off x="2599920" y="4065480"/>
            <a:ext cx="142164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OsBBM1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OsBBM2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OsBBM3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OsBBM4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TextBox 13"/>
          <p:cNvSpPr/>
          <p:nvPr/>
        </p:nvSpPr>
        <p:spPr>
          <a:xfrm>
            <a:off x="3535560" y="4087800"/>
            <a:ext cx="3849120" cy="21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= Paternal expression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ff0000"/>
                </a:solidFill>
                <a:latin typeface="Calibri"/>
              </a:rPr>
              <a:t>= Paternal expression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b050"/>
                </a:solidFill>
                <a:latin typeface="Calibri"/>
              </a:rPr>
              <a:t>Undetermined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b050"/>
                </a:solidFill>
                <a:latin typeface="Calibri"/>
              </a:rPr>
              <a:t>Undetermined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2000" spc="-1" strike="noStrike">
                <a:solidFill>
                  <a:srgbClr val="00b050"/>
                </a:solidFill>
                <a:latin typeface="Calibri"/>
              </a:rPr>
              <a:t>(insufficient reads across SNPs)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TextBox 6"/>
          <p:cNvSpPr/>
          <p:nvPr/>
        </p:nvSpPr>
        <p:spPr>
          <a:xfrm>
            <a:off x="7228080" y="3238560"/>
            <a:ext cx="1764360" cy="26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Sperm cell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800" spc="-1" strike="noStrike" u="sng">
                <a:solidFill>
                  <a:srgbClr val="000000"/>
                </a:solidFill>
                <a:uFillTx/>
                <a:latin typeface="Calibri"/>
              </a:rPr>
              <a:t>expression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+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-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+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low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+ 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low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TextBox 5"/>
          <p:cNvSpPr/>
          <p:nvPr/>
        </p:nvSpPr>
        <p:spPr>
          <a:xfrm>
            <a:off x="5956560" y="6515280"/>
            <a:ext cx="4750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2060"/>
                </a:solidFill>
                <a:latin typeface="Calibri"/>
              </a:rPr>
              <a:t>(transciptome data: Anderson et al. 2013 Plant J.)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Text Box 4"/>
          <p:cNvSpPr/>
          <p:nvPr/>
        </p:nvSpPr>
        <p:spPr>
          <a:xfrm>
            <a:off x="2112480" y="6004080"/>
            <a:ext cx="6777720" cy="7092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tIns="91440" bIns="91440" anchor="t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2060"/>
                </a:solidFill>
                <a:latin typeface="Arial"/>
                <a:ea typeface="Times New Roman"/>
              </a:rPr>
              <a:t>BBM1:GFP-H2B expression in zygote nuclei of </a:t>
            </a:r>
            <a:r>
              <a:rPr b="0" i="1" lang="en-US" sz="1800" spc="-1" strike="noStrike">
                <a:solidFill>
                  <a:srgbClr val="002060"/>
                </a:solidFill>
                <a:latin typeface="Arial"/>
                <a:ea typeface="Times New Roman"/>
              </a:rPr>
              <a:t>japonica</a:t>
            </a:r>
            <a:r>
              <a:rPr b="0" lang="en-US" sz="1800" spc="-1" strike="noStrike">
                <a:solidFill>
                  <a:srgbClr val="002060"/>
                </a:solidFill>
                <a:latin typeface="Arial"/>
                <a:ea typeface="Times New Roman"/>
              </a:rPr>
              <a:t> rice at 2.5 hours after pollination (HAP) by antibody labelling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" name="Text Box 4"/>
          <p:cNvSpPr/>
          <p:nvPr/>
        </p:nvSpPr>
        <p:spPr>
          <a:xfrm>
            <a:off x="1523880" y="0"/>
            <a:ext cx="9143640" cy="1030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tIns="91440" bIns="91440" anchor="t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Times New Roman"/>
              </a:rPr>
              <a:t>Paternal-allele specific expression of </a:t>
            </a:r>
            <a:r>
              <a:rPr b="0" i="1" lang="en-US" sz="2400" spc="-1" strike="noStrike">
                <a:solidFill>
                  <a:srgbClr val="1e439e"/>
                </a:solidFill>
                <a:latin typeface="Arial"/>
                <a:ea typeface="Times New Roman"/>
              </a:rPr>
              <a:t>OsBBM1</a:t>
            </a: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Times New Roman"/>
              </a:rPr>
              <a:t> in isogenic rice zygotes  after fertilization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2" name="TextBox 5"/>
          <p:cNvSpPr/>
          <p:nvPr/>
        </p:nvSpPr>
        <p:spPr>
          <a:xfrm>
            <a:off x="9122400" y="6581160"/>
            <a:ext cx="3069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Khanday et al,  2018 Nature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3" name="Picture 8" descr="IHC no WT.jpg"/>
          <p:cNvPicPr/>
          <p:nvPr/>
        </p:nvPicPr>
        <p:blipFill>
          <a:blip r:embed="rId1"/>
          <a:srcRect l="33431" t="0" r="0" b="0"/>
          <a:stretch/>
        </p:blipFill>
        <p:spPr>
          <a:xfrm>
            <a:off x="1926720" y="820440"/>
            <a:ext cx="8041680" cy="5072400"/>
          </a:xfrm>
          <a:prstGeom prst="rect">
            <a:avLst/>
          </a:prstGeom>
          <a:ln w="0">
            <a:noFill/>
          </a:ln>
        </p:spPr>
      </p:pic>
      <p:sp>
        <p:nvSpPr>
          <p:cNvPr id="854" name="TextBox 9"/>
          <p:cNvSpPr/>
          <p:nvPr/>
        </p:nvSpPr>
        <p:spPr>
          <a:xfrm>
            <a:off x="3248280" y="2363760"/>
            <a:ext cx="15116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OsBBM1-GFP from 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♂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is expressed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TextBox 10"/>
          <p:cNvSpPr/>
          <p:nvPr/>
        </p:nvSpPr>
        <p:spPr>
          <a:xfrm>
            <a:off x="6934680" y="2340000"/>
            <a:ext cx="15116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OsBBM1-GFP from 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</a:rPr>
              <a:t>♀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is silent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 Box 2"/>
          <p:cNvSpPr/>
          <p:nvPr/>
        </p:nvSpPr>
        <p:spPr>
          <a:xfrm>
            <a:off x="2785680" y="0"/>
            <a:ext cx="7514640" cy="577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Chalkboard"/>
              </a:rPr>
              <a:t>Fertilization in Flowering Plants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Rectangle 3"/>
          <p:cNvSpPr/>
          <p:nvPr/>
        </p:nvSpPr>
        <p:spPr>
          <a:xfrm>
            <a:off x="6019920" y="2209680"/>
            <a:ext cx="151920" cy="441936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02" name="Group 4"/>
          <p:cNvGrpSpPr/>
          <p:nvPr/>
        </p:nvGrpSpPr>
        <p:grpSpPr>
          <a:xfrm>
            <a:off x="4711680" y="2088000"/>
            <a:ext cx="1712880" cy="1158840"/>
            <a:chOff x="4711680" y="2088000"/>
            <a:chExt cx="1712880" cy="1158840"/>
          </a:xfrm>
        </p:grpSpPr>
        <p:sp>
          <p:nvSpPr>
            <p:cNvPr id="503" name="AutoShape 5"/>
            <p:cNvSpPr/>
            <p:nvPr/>
          </p:nvSpPr>
          <p:spPr>
            <a:xfrm>
              <a:off x="4711680" y="2387520"/>
              <a:ext cx="939600" cy="514080"/>
            </a:xfrm>
            <a:custGeom>
              <a:avLst/>
              <a:gdLst>
                <a:gd name="textAreaLeft" fmla="*/ 137520 w 939600"/>
                <a:gd name="textAreaRight" fmla="*/ 802080 w 939600"/>
                <a:gd name="textAreaTop" fmla="*/ 75240 h 514080"/>
                <a:gd name="textAreaBottom" fmla="*/ 438840 h 5140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" y="10800"/>
                  </a:moveTo>
                  <a:cubicBezTo>
                    <a:pt x="720" y="16367"/>
                    <a:pt x="5233" y="20880"/>
                    <a:pt x="10800" y="20880"/>
                  </a:cubicBezTo>
                  <a:cubicBezTo>
                    <a:pt x="16367" y="20880"/>
                    <a:pt x="20880" y="16367"/>
                    <a:pt x="20880" y="10800"/>
                  </a:cubicBezTo>
                  <a:cubicBezTo>
                    <a:pt x="20880" y="5233"/>
                    <a:pt x="16367" y="720"/>
                    <a:pt x="10800" y="720"/>
                  </a:cubicBezTo>
                  <a:cubicBezTo>
                    <a:pt x="5233" y="720"/>
                    <a:pt x="720" y="5233"/>
                    <a:pt x="72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4" name="AutoShape 6"/>
            <p:cNvSpPr/>
            <p:nvPr/>
          </p:nvSpPr>
          <p:spPr>
            <a:xfrm rot="11700000">
              <a:off x="5258160" y="2210040"/>
              <a:ext cx="1066320" cy="914040"/>
            </a:xfrm>
            <a:custGeom>
              <a:avLst/>
              <a:gdLst>
                <a:gd name="textAreaLeft" fmla="*/ 89640 w 1066320"/>
                <a:gd name="textAreaRight" fmla="*/ 976680 w 1066320"/>
                <a:gd name="textAreaTop" fmla="*/ 0 h 914040"/>
                <a:gd name="textAreaBottom" fmla="*/ 241560 h 914040"/>
              </a:gdLst>
              <a:ahLst/>
              <a:rect l="textAreaLeft" t="textAreaTop" r="textAreaRight" b="textAreaBottom"/>
              <a:pathLst>
                <a:path w="21600" h="21600">
                  <a:moveTo>
                    <a:pt x="4438" y="4196"/>
                  </a:moveTo>
                  <a:cubicBezTo>
                    <a:pt x="6147" y="2550"/>
                    <a:pt x="8427" y="1630"/>
                    <a:pt x="10800" y="1630"/>
                  </a:cubicBezTo>
                  <a:cubicBezTo>
                    <a:pt x="13172" y="1630"/>
                    <a:pt x="15452" y="2550"/>
                    <a:pt x="17161" y="4196"/>
                  </a:cubicBezTo>
                  <a:lnTo>
                    <a:pt x="18292" y="3022"/>
                  </a:lnTo>
                  <a:cubicBezTo>
                    <a:pt x="16280" y="1083"/>
                    <a:pt x="13594" y="0"/>
                    <a:pt x="10799" y="0"/>
                  </a:cubicBezTo>
                  <a:cubicBezTo>
                    <a:pt x="8005" y="0"/>
                    <a:pt x="5319" y="1083"/>
                    <a:pt x="3307" y="30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05" name="Group 7"/>
            <p:cNvGrpSpPr/>
            <p:nvPr/>
          </p:nvGrpSpPr>
          <p:grpSpPr>
            <a:xfrm>
              <a:off x="4749840" y="2489040"/>
              <a:ext cx="457200" cy="304560"/>
              <a:chOff x="4749840" y="2489040"/>
              <a:chExt cx="457200" cy="304560"/>
            </a:xfrm>
          </p:grpSpPr>
          <p:sp>
            <p:nvSpPr>
              <p:cNvPr id="506" name="Oval 8"/>
              <p:cNvSpPr/>
              <p:nvPr/>
            </p:nvSpPr>
            <p:spPr>
              <a:xfrm rot="5400000">
                <a:off x="4826160" y="2412720"/>
                <a:ext cx="304560" cy="45684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07" name="AutoShape 9"/>
              <p:cNvSpPr/>
              <p:nvPr/>
            </p:nvSpPr>
            <p:spPr>
              <a:xfrm rot="10758000">
                <a:off x="4749840" y="2608200"/>
                <a:ext cx="124200" cy="64800"/>
              </a:xfrm>
              <a:prstGeom prst="flowChartDelay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1080" bIns="10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08" name="Oval 10"/>
              <p:cNvSpPr/>
              <p:nvPr/>
            </p:nvSpPr>
            <p:spPr>
              <a:xfrm rot="5400000">
                <a:off x="4832280" y="262980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09" name="Oval 11"/>
              <p:cNvSpPr/>
              <p:nvPr/>
            </p:nvSpPr>
            <p:spPr>
              <a:xfrm rot="5400000">
                <a:off x="4812120" y="255492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0" name="Oval 12"/>
              <p:cNvSpPr/>
              <p:nvPr/>
            </p:nvSpPr>
            <p:spPr>
              <a:xfrm rot="5400000">
                <a:off x="4812120" y="270720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1" name="Oval 13"/>
              <p:cNvSpPr/>
              <p:nvPr/>
            </p:nvSpPr>
            <p:spPr>
              <a:xfrm rot="5400000">
                <a:off x="4894560" y="2686320"/>
                <a:ext cx="43200" cy="410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15480" bIns="-154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512" name="Group 14"/>
          <p:cNvGrpSpPr/>
          <p:nvPr/>
        </p:nvGrpSpPr>
        <p:grpSpPr>
          <a:xfrm>
            <a:off x="4724280" y="3078360"/>
            <a:ext cx="1712880" cy="1158840"/>
            <a:chOff x="4724280" y="3078360"/>
            <a:chExt cx="1712880" cy="1158840"/>
          </a:xfrm>
        </p:grpSpPr>
        <p:sp>
          <p:nvSpPr>
            <p:cNvPr id="513" name="AutoShape 15"/>
            <p:cNvSpPr/>
            <p:nvPr/>
          </p:nvSpPr>
          <p:spPr>
            <a:xfrm>
              <a:off x="4724280" y="3378240"/>
              <a:ext cx="939600" cy="514080"/>
            </a:xfrm>
            <a:custGeom>
              <a:avLst/>
              <a:gdLst>
                <a:gd name="textAreaLeft" fmla="*/ 137520 w 939600"/>
                <a:gd name="textAreaRight" fmla="*/ 802080 w 939600"/>
                <a:gd name="textAreaTop" fmla="*/ 75240 h 514080"/>
                <a:gd name="textAreaBottom" fmla="*/ 438840 h 5140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" y="10800"/>
                  </a:moveTo>
                  <a:cubicBezTo>
                    <a:pt x="720" y="16367"/>
                    <a:pt x="5233" y="20880"/>
                    <a:pt x="10800" y="20880"/>
                  </a:cubicBezTo>
                  <a:cubicBezTo>
                    <a:pt x="16367" y="20880"/>
                    <a:pt x="20880" y="16367"/>
                    <a:pt x="20880" y="10800"/>
                  </a:cubicBezTo>
                  <a:cubicBezTo>
                    <a:pt x="20880" y="5233"/>
                    <a:pt x="16367" y="720"/>
                    <a:pt x="10800" y="720"/>
                  </a:cubicBezTo>
                  <a:cubicBezTo>
                    <a:pt x="5233" y="720"/>
                    <a:pt x="720" y="5233"/>
                    <a:pt x="72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14" name="AutoShape 16"/>
            <p:cNvSpPr/>
            <p:nvPr/>
          </p:nvSpPr>
          <p:spPr>
            <a:xfrm rot="11700000">
              <a:off x="5270760" y="3200400"/>
              <a:ext cx="1066320" cy="914040"/>
            </a:xfrm>
            <a:custGeom>
              <a:avLst/>
              <a:gdLst>
                <a:gd name="textAreaLeft" fmla="*/ 89640 w 1066320"/>
                <a:gd name="textAreaRight" fmla="*/ 976680 w 1066320"/>
                <a:gd name="textAreaTop" fmla="*/ 0 h 914040"/>
                <a:gd name="textAreaBottom" fmla="*/ 241560 h 914040"/>
              </a:gdLst>
              <a:ahLst/>
              <a:rect l="textAreaLeft" t="textAreaTop" r="textAreaRight" b="textAreaBottom"/>
              <a:pathLst>
                <a:path w="21600" h="21600">
                  <a:moveTo>
                    <a:pt x="4438" y="4196"/>
                  </a:moveTo>
                  <a:cubicBezTo>
                    <a:pt x="6147" y="2550"/>
                    <a:pt x="8427" y="1630"/>
                    <a:pt x="10800" y="1630"/>
                  </a:cubicBezTo>
                  <a:cubicBezTo>
                    <a:pt x="13172" y="1630"/>
                    <a:pt x="15452" y="2550"/>
                    <a:pt x="17161" y="4196"/>
                  </a:cubicBezTo>
                  <a:lnTo>
                    <a:pt x="18292" y="3022"/>
                  </a:lnTo>
                  <a:cubicBezTo>
                    <a:pt x="16280" y="1083"/>
                    <a:pt x="13594" y="0"/>
                    <a:pt x="10799" y="0"/>
                  </a:cubicBezTo>
                  <a:cubicBezTo>
                    <a:pt x="8005" y="0"/>
                    <a:pt x="5319" y="1083"/>
                    <a:pt x="3307" y="30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15" name="Group 17"/>
            <p:cNvGrpSpPr/>
            <p:nvPr/>
          </p:nvGrpSpPr>
          <p:grpSpPr>
            <a:xfrm>
              <a:off x="4762800" y="3479760"/>
              <a:ext cx="456840" cy="304560"/>
              <a:chOff x="4762800" y="3479760"/>
              <a:chExt cx="456840" cy="304560"/>
            </a:xfrm>
          </p:grpSpPr>
          <p:sp>
            <p:nvSpPr>
              <p:cNvPr id="516" name="Oval 18"/>
              <p:cNvSpPr/>
              <p:nvPr/>
            </p:nvSpPr>
            <p:spPr>
              <a:xfrm rot="5400000">
                <a:off x="4838760" y="3403440"/>
                <a:ext cx="304560" cy="45684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7" name="AutoShape 19"/>
              <p:cNvSpPr/>
              <p:nvPr/>
            </p:nvSpPr>
            <p:spPr>
              <a:xfrm rot="10758000">
                <a:off x="4762800" y="3598560"/>
                <a:ext cx="124200" cy="64800"/>
              </a:xfrm>
              <a:prstGeom prst="flowChartDelay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1080" bIns="10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8" name="Oval 20"/>
              <p:cNvSpPr/>
              <p:nvPr/>
            </p:nvSpPr>
            <p:spPr>
              <a:xfrm rot="5400000">
                <a:off x="4845240" y="362016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9" name="Oval 21"/>
              <p:cNvSpPr/>
              <p:nvPr/>
            </p:nvSpPr>
            <p:spPr>
              <a:xfrm rot="5400000">
                <a:off x="4824720" y="354564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0" name="Oval 22"/>
              <p:cNvSpPr/>
              <p:nvPr/>
            </p:nvSpPr>
            <p:spPr>
              <a:xfrm rot="5400000">
                <a:off x="4824720" y="369792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1" name="Oval 23"/>
              <p:cNvSpPr/>
              <p:nvPr/>
            </p:nvSpPr>
            <p:spPr>
              <a:xfrm rot="5400000">
                <a:off x="4907520" y="3676680"/>
                <a:ext cx="43200" cy="410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15480" bIns="-154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522" name="Group 24"/>
          <p:cNvGrpSpPr/>
          <p:nvPr/>
        </p:nvGrpSpPr>
        <p:grpSpPr>
          <a:xfrm>
            <a:off x="4699080" y="4069080"/>
            <a:ext cx="1712880" cy="1158840"/>
            <a:chOff x="4699080" y="4069080"/>
            <a:chExt cx="1712880" cy="1158840"/>
          </a:xfrm>
        </p:grpSpPr>
        <p:sp>
          <p:nvSpPr>
            <p:cNvPr id="523" name="AutoShape 25"/>
            <p:cNvSpPr/>
            <p:nvPr/>
          </p:nvSpPr>
          <p:spPr>
            <a:xfrm>
              <a:off x="4699080" y="4368960"/>
              <a:ext cx="939600" cy="514080"/>
            </a:xfrm>
            <a:custGeom>
              <a:avLst/>
              <a:gdLst>
                <a:gd name="textAreaLeft" fmla="*/ 137520 w 939600"/>
                <a:gd name="textAreaRight" fmla="*/ 802080 w 939600"/>
                <a:gd name="textAreaTop" fmla="*/ 75240 h 514080"/>
                <a:gd name="textAreaBottom" fmla="*/ 438840 h 5140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" y="10800"/>
                  </a:moveTo>
                  <a:cubicBezTo>
                    <a:pt x="720" y="16367"/>
                    <a:pt x="5233" y="20880"/>
                    <a:pt x="10800" y="20880"/>
                  </a:cubicBezTo>
                  <a:cubicBezTo>
                    <a:pt x="16367" y="20880"/>
                    <a:pt x="20880" y="16367"/>
                    <a:pt x="20880" y="10800"/>
                  </a:cubicBezTo>
                  <a:cubicBezTo>
                    <a:pt x="20880" y="5233"/>
                    <a:pt x="16367" y="720"/>
                    <a:pt x="10800" y="720"/>
                  </a:cubicBezTo>
                  <a:cubicBezTo>
                    <a:pt x="5233" y="720"/>
                    <a:pt x="720" y="5233"/>
                    <a:pt x="72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24" name="AutoShape 26"/>
            <p:cNvSpPr/>
            <p:nvPr/>
          </p:nvSpPr>
          <p:spPr>
            <a:xfrm rot="11700000">
              <a:off x="5245560" y="4191120"/>
              <a:ext cx="1066320" cy="914040"/>
            </a:xfrm>
            <a:custGeom>
              <a:avLst/>
              <a:gdLst>
                <a:gd name="textAreaLeft" fmla="*/ 89640 w 1066320"/>
                <a:gd name="textAreaRight" fmla="*/ 976680 w 1066320"/>
                <a:gd name="textAreaTop" fmla="*/ 0 h 914040"/>
                <a:gd name="textAreaBottom" fmla="*/ 241560 h 914040"/>
              </a:gdLst>
              <a:ahLst/>
              <a:rect l="textAreaLeft" t="textAreaTop" r="textAreaRight" b="textAreaBottom"/>
              <a:pathLst>
                <a:path w="21600" h="21600">
                  <a:moveTo>
                    <a:pt x="4438" y="4196"/>
                  </a:moveTo>
                  <a:cubicBezTo>
                    <a:pt x="6147" y="2550"/>
                    <a:pt x="8427" y="1630"/>
                    <a:pt x="10800" y="1630"/>
                  </a:cubicBezTo>
                  <a:cubicBezTo>
                    <a:pt x="13172" y="1630"/>
                    <a:pt x="15452" y="2550"/>
                    <a:pt x="17161" y="4196"/>
                  </a:cubicBezTo>
                  <a:lnTo>
                    <a:pt x="18292" y="3022"/>
                  </a:lnTo>
                  <a:cubicBezTo>
                    <a:pt x="16280" y="1083"/>
                    <a:pt x="13594" y="0"/>
                    <a:pt x="10799" y="0"/>
                  </a:cubicBezTo>
                  <a:cubicBezTo>
                    <a:pt x="8005" y="0"/>
                    <a:pt x="5319" y="1083"/>
                    <a:pt x="3307" y="30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25" name="Group 27"/>
            <p:cNvGrpSpPr/>
            <p:nvPr/>
          </p:nvGrpSpPr>
          <p:grpSpPr>
            <a:xfrm>
              <a:off x="4737240" y="4470480"/>
              <a:ext cx="457200" cy="304560"/>
              <a:chOff x="4737240" y="4470480"/>
              <a:chExt cx="457200" cy="304560"/>
            </a:xfrm>
          </p:grpSpPr>
          <p:sp>
            <p:nvSpPr>
              <p:cNvPr id="526" name="Oval 28"/>
              <p:cNvSpPr/>
              <p:nvPr/>
            </p:nvSpPr>
            <p:spPr>
              <a:xfrm rot="5400000">
                <a:off x="4813560" y="4394160"/>
                <a:ext cx="304560" cy="45684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7" name="AutoShape 29"/>
              <p:cNvSpPr/>
              <p:nvPr/>
            </p:nvSpPr>
            <p:spPr>
              <a:xfrm rot="10758000">
                <a:off x="4737240" y="4589280"/>
                <a:ext cx="124200" cy="64800"/>
              </a:xfrm>
              <a:prstGeom prst="flowChartDelay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1080" bIns="10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8" name="Oval 30"/>
              <p:cNvSpPr/>
              <p:nvPr/>
            </p:nvSpPr>
            <p:spPr>
              <a:xfrm rot="5400000">
                <a:off x="4819680" y="461088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9" name="Oval 31"/>
              <p:cNvSpPr/>
              <p:nvPr/>
            </p:nvSpPr>
            <p:spPr>
              <a:xfrm rot="5400000">
                <a:off x="4799520" y="453600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0" name="Oval 32"/>
              <p:cNvSpPr/>
              <p:nvPr/>
            </p:nvSpPr>
            <p:spPr>
              <a:xfrm rot="5400000">
                <a:off x="4799520" y="468864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1" name="Oval 33"/>
              <p:cNvSpPr/>
              <p:nvPr/>
            </p:nvSpPr>
            <p:spPr>
              <a:xfrm rot="5400000">
                <a:off x="4881960" y="4667400"/>
                <a:ext cx="43200" cy="410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15480" bIns="-154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532" name="Group 34"/>
          <p:cNvGrpSpPr/>
          <p:nvPr/>
        </p:nvGrpSpPr>
        <p:grpSpPr>
          <a:xfrm>
            <a:off x="4699080" y="5059800"/>
            <a:ext cx="1712880" cy="1158840"/>
            <a:chOff x="4699080" y="5059800"/>
            <a:chExt cx="1712880" cy="1158840"/>
          </a:xfrm>
        </p:grpSpPr>
        <p:sp>
          <p:nvSpPr>
            <p:cNvPr id="533" name="AutoShape 35"/>
            <p:cNvSpPr/>
            <p:nvPr/>
          </p:nvSpPr>
          <p:spPr>
            <a:xfrm>
              <a:off x="4699080" y="5359320"/>
              <a:ext cx="939600" cy="514080"/>
            </a:xfrm>
            <a:custGeom>
              <a:avLst/>
              <a:gdLst>
                <a:gd name="textAreaLeft" fmla="*/ 137520 w 939600"/>
                <a:gd name="textAreaRight" fmla="*/ 802080 w 939600"/>
                <a:gd name="textAreaTop" fmla="*/ 75240 h 514080"/>
                <a:gd name="textAreaBottom" fmla="*/ 438840 h 5140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" y="10800"/>
                  </a:moveTo>
                  <a:cubicBezTo>
                    <a:pt x="720" y="16367"/>
                    <a:pt x="5233" y="20880"/>
                    <a:pt x="10800" y="20880"/>
                  </a:cubicBezTo>
                  <a:cubicBezTo>
                    <a:pt x="16367" y="20880"/>
                    <a:pt x="20880" y="16367"/>
                    <a:pt x="20880" y="10800"/>
                  </a:cubicBezTo>
                  <a:cubicBezTo>
                    <a:pt x="20880" y="5233"/>
                    <a:pt x="16367" y="720"/>
                    <a:pt x="10800" y="720"/>
                  </a:cubicBezTo>
                  <a:cubicBezTo>
                    <a:pt x="5233" y="720"/>
                    <a:pt x="720" y="5233"/>
                    <a:pt x="72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34" name="AutoShape 36"/>
            <p:cNvSpPr/>
            <p:nvPr/>
          </p:nvSpPr>
          <p:spPr>
            <a:xfrm rot="11700000">
              <a:off x="5245560" y="5181840"/>
              <a:ext cx="1066320" cy="914040"/>
            </a:xfrm>
            <a:custGeom>
              <a:avLst/>
              <a:gdLst>
                <a:gd name="textAreaLeft" fmla="*/ 89640 w 1066320"/>
                <a:gd name="textAreaRight" fmla="*/ 976680 w 1066320"/>
                <a:gd name="textAreaTop" fmla="*/ 0 h 914040"/>
                <a:gd name="textAreaBottom" fmla="*/ 241560 h 914040"/>
              </a:gdLst>
              <a:ahLst/>
              <a:rect l="textAreaLeft" t="textAreaTop" r="textAreaRight" b="textAreaBottom"/>
              <a:pathLst>
                <a:path w="21600" h="21600">
                  <a:moveTo>
                    <a:pt x="4438" y="4196"/>
                  </a:moveTo>
                  <a:cubicBezTo>
                    <a:pt x="6147" y="2550"/>
                    <a:pt x="8427" y="1630"/>
                    <a:pt x="10800" y="1630"/>
                  </a:cubicBezTo>
                  <a:cubicBezTo>
                    <a:pt x="13172" y="1630"/>
                    <a:pt x="15452" y="2550"/>
                    <a:pt x="17161" y="4196"/>
                  </a:cubicBezTo>
                  <a:lnTo>
                    <a:pt x="18292" y="3022"/>
                  </a:lnTo>
                  <a:cubicBezTo>
                    <a:pt x="16280" y="1083"/>
                    <a:pt x="13594" y="0"/>
                    <a:pt x="10799" y="0"/>
                  </a:cubicBezTo>
                  <a:cubicBezTo>
                    <a:pt x="8005" y="0"/>
                    <a:pt x="5319" y="1083"/>
                    <a:pt x="3307" y="30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35" name="Group 37"/>
            <p:cNvGrpSpPr/>
            <p:nvPr/>
          </p:nvGrpSpPr>
          <p:grpSpPr>
            <a:xfrm>
              <a:off x="4737240" y="5460840"/>
              <a:ext cx="457200" cy="304560"/>
              <a:chOff x="4737240" y="5460840"/>
              <a:chExt cx="457200" cy="304560"/>
            </a:xfrm>
          </p:grpSpPr>
          <p:sp>
            <p:nvSpPr>
              <p:cNvPr id="536" name="Oval 38"/>
              <p:cNvSpPr/>
              <p:nvPr/>
            </p:nvSpPr>
            <p:spPr>
              <a:xfrm rot="5400000">
                <a:off x="4813560" y="5384520"/>
                <a:ext cx="304560" cy="45684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7" name="AutoShape 39"/>
              <p:cNvSpPr/>
              <p:nvPr/>
            </p:nvSpPr>
            <p:spPr>
              <a:xfrm rot="10758000">
                <a:off x="4737240" y="5580000"/>
                <a:ext cx="124200" cy="64800"/>
              </a:xfrm>
              <a:prstGeom prst="flowChartDelay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1080" bIns="10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8" name="Oval 40"/>
              <p:cNvSpPr/>
              <p:nvPr/>
            </p:nvSpPr>
            <p:spPr>
              <a:xfrm rot="5400000">
                <a:off x="4819680" y="560160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9" name="Oval 41"/>
              <p:cNvSpPr/>
              <p:nvPr/>
            </p:nvSpPr>
            <p:spPr>
              <a:xfrm rot="5400000">
                <a:off x="4799520" y="552672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40" name="Oval 42"/>
              <p:cNvSpPr/>
              <p:nvPr/>
            </p:nvSpPr>
            <p:spPr>
              <a:xfrm rot="5400000">
                <a:off x="4799520" y="5679000"/>
                <a:ext cx="21240" cy="2052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240" bIns="-302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41" name="Oval 43"/>
              <p:cNvSpPr/>
              <p:nvPr/>
            </p:nvSpPr>
            <p:spPr>
              <a:xfrm rot="5400000">
                <a:off x="4881960" y="5658120"/>
                <a:ext cx="43200" cy="4104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15480" bIns="-154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sp>
        <p:nvSpPr>
          <p:cNvPr id="542" name="AutoShape 44"/>
          <p:cNvSpPr/>
          <p:nvPr/>
        </p:nvSpPr>
        <p:spPr>
          <a:xfrm flipH="1">
            <a:off x="6529320" y="2844720"/>
            <a:ext cx="925200" cy="514080"/>
          </a:xfrm>
          <a:custGeom>
            <a:avLst/>
            <a:gdLst>
              <a:gd name="textAreaLeft" fmla="*/ 135360 w 925200"/>
              <a:gd name="textAreaRight" fmla="*/ 789840 w 925200"/>
              <a:gd name="textAreaTop" fmla="*/ 75240 h 514080"/>
              <a:gd name="textAreaBottom" fmla="*/ 438840 h 514080"/>
            </a:gdLst>
            <a:ahLst/>
            <a:rect l="textAreaLeft" t="textAreaTop" r="textAreaRight" b="textAreaBottom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20" y="10800"/>
                </a:moveTo>
                <a:cubicBezTo>
                  <a:pt x="720" y="16367"/>
                  <a:pt x="5233" y="20880"/>
                  <a:pt x="10800" y="20880"/>
                </a:cubicBezTo>
                <a:cubicBezTo>
                  <a:pt x="16367" y="20880"/>
                  <a:pt x="20880" y="16367"/>
                  <a:pt x="20880" y="10800"/>
                </a:cubicBezTo>
                <a:cubicBezTo>
                  <a:pt x="20880" y="5233"/>
                  <a:pt x="16367" y="720"/>
                  <a:pt x="10800" y="720"/>
                </a:cubicBezTo>
                <a:cubicBezTo>
                  <a:pt x="5233" y="720"/>
                  <a:pt x="720" y="5233"/>
                  <a:pt x="720" y="1080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AutoShape 45"/>
          <p:cNvSpPr/>
          <p:nvPr/>
        </p:nvSpPr>
        <p:spPr>
          <a:xfrm flipH="1" rot="9900000">
            <a:off x="5867280" y="2667240"/>
            <a:ext cx="1049040" cy="914040"/>
          </a:xfrm>
          <a:custGeom>
            <a:avLst/>
            <a:gdLst>
              <a:gd name="textAreaLeft" fmla="*/ 88200 w 1049040"/>
              <a:gd name="textAreaRight" fmla="*/ 960840 w 1049040"/>
              <a:gd name="textAreaTop" fmla="*/ 0 h 914040"/>
              <a:gd name="textAreaBottom" fmla="*/ 241560 h 914040"/>
            </a:gdLst>
            <a:ahLst/>
            <a:rect l="textAreaLeft" t="textAreaTop" r="textAreaRight" b="textAreaBottom"/>
            <a:pathLst>
              <a:path w="21600" h="21600">
                <a:moveTo>
                  <a:pt x="4438" y="4196"/>
                </a:moveTo>
                <a:cubicBezTo>
                  <a:pt x="6147" y="2550"/>
                  <a:pt x="8427" y="1630"/>
                  <a:pt x="10800" y="1630"/>
                </a:cubicBezTo>
                <a:cubicBezTo>
                  <a:pt x="13172" y="1630"/>
                  <a:pt x="15452" y="2550"/>
                  <a:pt x="17161" y="4196"/>
                </a:cubicBezTo>
                <a:lnTo>
                  <a:pt x="18292" y="3022"/>
                </a:lnTo>
                <a:cubicBezTo>
                  <a:pt x="16280" y="1083"/>
                  <a:pt x="13594" y="0"/>
                  <a:pt x="10799" y="0"/>
                </a:cubicBezTo>
                <a:cubicBezTo>
                  <a:pt x="8005" y="0"/>
                  <a:pt x="5319" y="1083"/>
                  <a:pt x="3307" y="3022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44" name="Group 46"/>
          <p:cNvGrpSpPr/>
          <p:nvPr/>
        </p:nvGrpSpPr>
        <p:grpSpPr>
          <a:xfrm>
            <a:off x="6967440" y="2946600"/>
            <a:ext cx="449280" cy="304560"/>
            <a:chOff x="6967440" y="2946600"/>
            <a:chExt cx="449280" cy="304560"/>
          </a:xfrm>
        </p:grpSpPr>
        <p:sp>
          <p:nvSpPr>
            <p:cNvPr id="545" name="Oval 47"/>
            <p:cNvSpPr/>
            <p:nvPr/>
          </p:nvSpPr>
          <p:spPr>
            <a:xfrm flipV="1" rot="5400000">
              <a:off x="7039440" y="2874240"/>
              <a:ext cx="304560" cy="44892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6" name="AutoShape 48"/>
            <p:cNvSpPr/>
            <p:nvPr/>
          </p:nvSpPr>
          <p:spPr>
            <a:xfrm flipV="1" rot="42000">
              <a:off x="7294320" y="3064320"/>
              <a:ext cx="122040" cy="64800"/>
            </a:xfrm>
            <a:prstGeom prst="flowChartDelay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1080" bIns="108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7" name="Oval 49"/>
            <p:cNvSpPr/>
            <p:nvPr/>
          </p:nvSpPr>
          <p:spPr>
            <a:xfrm flipV="1" rot="5400000">
              <a:off x="7314480" y="3086640"/>
              <a:ext cx="21240" cy="201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30600" bIns="-306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8" name="Oval 50"/>
            <p:cNvSpPr/>
            <p:nvPr/>
          </p:nvSpPr>
          <p:spPr>
            <a:xfrm flipV="1" rot="5400000">
              <a:off x="7334280" y="3011760"/>
              <a:ext cx="21240" cy="201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30600" bIns="-306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9" name="Oval 51"/>
            <p:cNvSpPr/>
            <p:nvPr/>
          </p:nvSpPr>
          <p:spPr>
            <a:xfrm flipV="1" rot="5400000">
              <a:off x="7334280" y="3164400"/>
              <a:ext cx="21240" cy="201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30600" bIns="-306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0" name="Oval 52"/>
            <p:cNvSpPr/>
            <p:nvPr/>
          </p:nvSpPr>
          <p:spPr>
            <a:xfrm flipV="1" rot="5400000">
              <a:off x="7231680" y="3144240"/>
              <a:ext cx="43200" cy="403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-16200" bIns="-162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551" name="Group 53"/>
          <p:cNvGrpSpPr/>
          <p:nvPr/>
        </p:nvGrpSpPr>
        <p:grpSpPr>
          <a:xfrm>
            <a:off x="5767200" y="3614040"/>
            <a:ext cx="1687320" cy="1154520"/>
            <a:chOff x="5767200" y="3614040"/>
            <a:chExt cx="1687320" cy="1154520"/>
          </a:xfrm>
        </p:grpSpPr>
        <p:sp>
          <p:nvSpPr>
            <p:cNvPr id="552" name="AutoShape 54"/>
            <p:cNvSpPr/>
            <p:nvPr/>
          </p:nvSpPr>
          <p:spPr>
            <a:xfrm flipH="1">
              <a:off x="6530040" y="3911760"/>
              <a:ext cx="924480" cy="514080"/>
            </a:xfrm>
            <a:custGeom>
              <a:avLst/>
              <a:gdLst>
                <a:gd name="textAreaLeft" fmla="*/ 135360 w 924480"/>
                <a:gd name="textAreaRight" fmla="*/ 789120 w 924480"/>
                <a:gd name="textAreaTop" fmla="*/ 75240 h 514080"/>
                <a:gd name="textAreaBottom" fmla="*/ 438840 h 5140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" y="10800"/>
                  </a:moveTo>
                  <a:cubicBezTo>
                    <a:pt x="720" y="16367"/>
                    <a:pt x="5233" y="20880"/>
                    <a:pt x="10800" y="20880"/>
                  </a:cubicBezTo>
                  <a:cubicBezTo>
                    <a:pt x="16367" y="20880"/>
                    <a:pt x="20880" y="16367"/>
                    <a:pt x="20880" y="10800"/>
                  </a:cubicBezTo>
                  <a:cubicBezTo>
                    <a:pt x="20880" y="5233"/>
                    <a:pt x="16367" y="720"/>
                    <a:pt x="10800" y="720"/>
                  </a:cubicBezTo>
                  <a:cubicBezTo>
                    <a:pt x="5233" y="720"/>
                    <a:pt x="720" y="5233"/>
                    <a:pt x="72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3" name="AutoShape 55"/>
            <p:cNvSpPr/>
            <p:nvPr/>
          </p:nvSpPr>
          <p:spPr>
            <a:xfrm flipH="1" rot="9900000">
              <a:off x="5867640" y="3733920"/>
              <a:ext cx="1049760" cy="914040"/>
            </a:xfrm>
            <a:custGeom>
              <a:avLst/>
              <a:gdLst>
                <a:gd name="textAreaLeft" fmla="*/ 88200 w 1049760"/>
                <a:gd name="textAreaRight" fmla="*/ 961560 w 1049760"/>
                <a:gd name="textAreaTop" fmla="*/ 0 h 914040"/>
                <a:gd name="textAreaBottom" fmla="*/ 241560 h 914040"/>
              </a:gdLst>
              <a:ahLst/>
              <a:rect l="textAreaLeft" t="textAreaTop" r="textAreaRight" b="textAreaBottom"/>
              <a:pathLst>
                <a:path w="21600" h="21600">
                  <a:moveTo>
                    <a:pt x="4438" y="4196"/>
                  </a:moveTo>
                  <a:cubicBezTo>
                    <a:pt x="6147" y="2550"/>
                    <a:pt x="8427" y="1630"/>
                    <a:pt x="10800" y="1630"/>
                  </a:cubicBezTo>
                  <a:cubicBezTo>
                    <a:pt x="13172" y="1630"/>
                    <a:pt x="15452" y="2550"/>
                    <a:pt x="17161" y="4196"/>
                  </a:cubicBezTo>
                  <a:lnTo>
                    <a:pt x="18292" y="3022"/>
                  </a:lnTo>
                  <a:cubicBezTo>
                    <a:pt x="16280" y="1083"/>
                    <a:pt x="13594" y="0"/>
                    <a:pt x="10799" y="0"/>
                  </a:cubicBezTo>
                  <a:cubicBezTo>
                    <a:pt x="8005" y="0"/>
                    <a:pt x="5319" y="1083"/>
                    <a:pt x="3307" y="30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54" name="Group 56"/>
            <p:cNvGrpSpPr/>
            <p:nvPr/>
          </p:nvGrpSpPr>
          <p:grpSpPr>
            <a:xfrm>
              <a:off x="6967440" y="4013280"/>
              <a:ext cx="450000" cy="304560"/>
              <a:chOff x="6967440" y="4013280"/>
              <a:chExt cx="450000" cy="304560"/>
            </a:xfrm>
          </p:grpSpPr>
          <p:sp>
            <p:nvSpPr>
              <p:cNvPr id="555" name="Oval 57"/>
              <p:cNvSpPr/>
              <p:nvPr/>
            </p:nvSpPr>
            <p:spPr>
              <a:xfrm flipV="1" rot="5400000">
                <a:off x="7039800" y="3940560"/>
                <a:ext cx="304560" cy="44964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56" name="AutoShape 58"/>
              <p:cNvSpPr/>
              <p:nvPr/>
            </p:nvSpPr>
            <p:spPr>
              <a:xfrm flipV="1" rot="42000">
                <a:off x="7294680" y="4131720"/>
                <a:ext cx="122400" cy="64800"/>
              </a:xfrm>
              <a:prstGeom prst="flowChartDelay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1080" bIns="10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57" name="Oval 59"/>
              <p:cNvSpPr/>
              <p:nvPr/>
            </p:nvSpPr>
            <p:spPr>
              <a:xfrm flipV="1" rot="5400000">
                <a:off x="7314840" y="4153680"/>
                <a:ext cx="21240" cy="20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600" bIns="-306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58" name="Oval 60"/>
              <p:cNvSpPr/>
              <p:nvPr/>
            </p:nvSpPr>
            <p:spPr>
              <a:xfrm flipV="1" rot="5400000">
                <a:off x="7335000" y="4078800"/>
                <a:ext cx="21240" cy="20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600" bIns="-306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59" name="Oval 61"/>
              <p:cNvSpPr/>
              <p:nvPr/>
            </p:nvSpPr>
            <p:spPr>
              <a:xfrm flipV="1" rot="5400000">
                <a:off x="7335000" y="4231080"/>
                <a:ext cx="21240" cy="20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600" bIns="-306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60" name="Oval 62"/>
              <p:cNvSpPr/>
              <p:nvPr/>
            </p:nvSpPr>
            <p:spPr>
              <a:xfrm flipV="1" rot="5400000">
                <a:off x="7232040" y="4210560"/>
                <a:ext cx="43200" cy="4068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15840" bIns="-158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561" name="Group 63"/>
          <p:cNvGrpSpPr/>
          <p:nvPr/>
        </p:nvGrpSpPr>
        <p:grpSpPr>
          <a:xfrm>
            <a:off x="5767200" y="4604760"/>
            <a:ext cx="1687320" cy="1154520"/>
            <a:chOff x="5767200" y="4604760"/>
            <a:chExt cx="1687320" cy="1154520"/>
          </a:xfrm>
        </p:grpSpPr>
        <p:sp>
          <p:nvSpPr>
            <p:cNvPr id="562" name="AutoShape 64"/>
            <p:cNvSpPr/>
            <p:nvPr/>
          </p:nvSpPr>
          <p:spPr>
            <a:xfrm flipH="1">
              <a:off x="6530040" y="4902120"/>
              <a:ext cx="924480" cy="514080"/>
            </a:xfrm>
            <a:custGeom>
              <a:avLst/>
              <a:gdLst>
                <a:gd name="textAreaLeft" fmla="*/ 135360 w 924480"/>
                <a:gd name="textAreaRight" fmla="*/ 789120 w 924480"/>
                <a:gd name="textAreaTop" fmla="*/ 75240 h 514080"/>
                <a:gd name="textAreaBottom" fmla="*/ 438840 h 514080"/>
              </a:gdLst>
              <a:ahLst/>
              <a:rect l="textAreaLeft" t="textAreaTop" r="textAreaRight" b="textAreaBottom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720" y="10800"/>
                  </a:moveTo>
                  <a:cubicBezTo>
                    <a:pt x="720" y="16367"/>
                    <a:pt x="5233" y="20880"/>
                    <a:pt x="10800" y="20880"/>
                  </a:cubicBezTo>
                  <a:cubicBezTo>
                    <a:pt x="16367" y="20880"/>
                    <a:pt x="20880" y="16367"/>
                    <a:pt x="20880" y="10800"/>
                  </a:cubicBezTo>
                  <a:cubicBezTo>
                    <a:pt x="20880" y="5233"/>
                    <a:pt x="16367" y="720"/>
                    <a:pt x="10800" y="720"/>
                  </a:cubicBezTo>
                  <a:cubicBezTo>
                    <a:pt x="5233" y="720"/>
                    <a:pt x="720" y="5233"/>
                    <a:pt x="72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3" name="AutoShape 65"/>
            <p:cNvSpPr/>
            <p:nvPr/>
          </p:nvSpPr>
          <p:spPr>
            <a:xfrm flipH="1" rot="9900000">
              <a:off x="5867640" y="4724640"/>
              <a:ext cx="1049760" cy="914040"/>
            </a:xfrm>
            <a:custGeom>
              <a:avLst/>
              <a:gdLst>
                <a:gd name="textAreaLeft" fmla="*/ 88200 w 1049760"/>
                <a:gd name="textAreaRight" fmla="*/ 961560 w 1049760"/>
                <a:gd name="textAreaTop" fmla="*/ 0 h 914040"/>
                <a:gd name="textAreaBottom" fmla="*/ 241560 h 914040"/>
              </a:gdLst>
              <a:ahLst/>
              <a:rect l="textAreaLeft" t="textAreaTop" r="textAreaRight" b="textAreaBottom"/>
              <a:pathLst>
                <a:path w="21600" h="21600">
                  <a:moveTo>
                    <a:pt x="4438" y="4196"/>
                  </a:moveTo>
                  <a:cubicBezTo>
                    <a:pt x="6147" y="2550"/>
                    <a:pt x="8427" y="1630"/>
                    <a:pt x="10800" y="1630"/>
                  </a:cubicBezTo>
                  <a:cubicBezTo>
                    <a:pt x="13172" y="1630"/>
                    <a:pt x="15452" y="2550"/>
                    <a:pt x="17161" y="4196"/>
                  </a:cubicBezTo>
                  <a:lnTo>
                    <a:pt x="18292" y="3022"/>
                  </a:lnTo>
                  <a:cubicBezTo>
                    <a:pt x="16280" y="1083"/>
                    <a:pt x="13594" y="0"/>
                    <a:pt x="10799" y="0"/>
                  </a:cubicBezTo>
                  <a:cubicBezTo>
                    <a:pt x="8005" y="0"/>
                    <a:pt x="5319" y="1083"/>
                    <a:pt x="3307" y="30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64" name="Group 66"/>
            <p:cNvGrpSpPr/>
            <p:nvPr/>
          </p:nvGrpSpPr>
          <p:grpSpPr>
            <a:xfrm>
              <a:off x="6967440" y="5004000"/>
              <a:ext cx="450000" cy="304560"/>
              <a:chOff x="6967440" y="5004000"/>
              <a:chExt cx="450000" cy="304560"/>
            </a:xfrm>
          </p:grpSpPr>
          <p:sp>
            <p:nvSpPr>
              <p:cNvPr id="565" name="Oval 67"/>
              <p:cNvSpPr/>
              <p:nvPr/>
            </p:nvSpPr>
            <p:spPr>
              <a:xfrm flipV="1" rot="5400000">
                <a:off x="7039800" y="4931280"/>
                <a:ext cx="304560" cy="449640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66" name="AutoShape 68"/>
              <p:cNvSpPr/>
              <p:nvPr/>
            </p:nvSpPr>
            <p:spPr>
              <a:xfrm flipV="1" rot="42000">
                <a:off x="7294680" y="5122080"/>
                <a:ext cx="122400" cy="64800"/>
              </a:xfrm>
              <a:prstGeom prst="flowChartDelay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1080" bIns="108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67" name="Oval 69"/>
              <p:cNvSpPr/>
              <p:nvPr/>
            </p:nvSpPr>
            <p:spPr>
              <a:xfrm flipV="1" rot="5400000">
                <a:off x="7314840" y="5144040"/>
                <a:ext cx="21240" cy="20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600" bIns="-306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68" name="Oval 70"/>
              <p:cNvSpPr/>
              <p:nvPr/>
            </p:nvSpPr>
            <p:spPr>
              <a:xfrm flipV="1" rot="5400000">
                <a:off x="7335000" y="5069160"/>
                <a:ext cx="21240" cy="20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600" bIns="-306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69" name="Oval 71"/>
              <p:cNvSpPr/>
              <p:nvPr/>
            </p:nvSpPr>
            <p:spPr>
              <a:xfrm flipV="1" rot="5400000">
                <a:off x="7335000" y="5221800"/>
                <a:ext cx="21240" cy="2016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30600" bIns="-3060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70" name="Oval 72"/>
              <p:cNvSpPr/>
              <p:nvPr/>
            </p:nvSpPr>
            <p:spPr>
              <a:xfrm flipV="1" rot="5400000">
                <a:off x="7232040" y="5201280"/>
                <a:ext cx="43200" cy="4068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15840" bIns="-1584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sp>
        <p:nvSpPr>
          <p:cNvPr id="571" name="AutoShape 73"/>
          <p:cNvSpPr/>
          <p:nvPr/>
        </p:nvSpPr>
        <p:spPr>
          <a:xfrm>
            <a:off x="4495680" y="2209680"/>
            <a:ext cx="3200040" cy="441936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2" name="AutoShape 74"/>
          <p:cNvSpPr/>
          <p:nvPr/>
        </p:nvSpPr>
        <p:spPr>
          <a:xfrm>
            <a:off x="4952880" y="1905120"/>
            <a:ext cx="2361960" cy="30456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3" name="Oval 75"/>
          <p:cNvSpPr/>
          <p:nvPr/>
        </p:nvSpPr>
        <p:spPr>
          <a:xfrm>
            <a:off x="500364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4" name="Oval 76"/>
          <p:cNvSpPr/>
          <p:nvPr/>
        </p:nvSpPr>
        <p:spPr>
          <a:xfrm>
            <a:off x="515628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Oval 77"/>
          <p:cNvSpPr/>
          <p:nvPr/>
        </p:nvSpPr>
        <p:spPr>
          <a:xfrm>
            <a:off x="530856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Oval 78"/>
          <p:cNvSpPr/>
          <p:nvPr/>
        </p:nvSpPr>
        <p:spPr>
          <a:xfrm>
            <a:off x="5460840" y="1523880"/>
            <a:ext cx="151920" cy="380520"/>
          </a:xfrm>
          <a:prstGeom prst="ellipse">
            <a:avLst/>
          </a:prstGeom>
          <a:solidFill>
            <a:schemeClr val="tx1"/>
          </a:solidFill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Oval 79"/>
          <p:cNvSpPr/>
          <p:nvPr/>
        </p:nvSpPr>
        <p:spPr>
          <a:xfrm>
            <a:off x="561348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8" name="Oval 80"/>
          <p:cNvSpPr/>
          <p:nvPr/>
        </p:nvSpPr>
        <p:spPr>
          <a:xfrm>
            <a:off x="576576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9" name="Oval 81"/>
          <p:cNvSpPr/>
          <p:nvPr/>
        </p:nvSpPr>
        <p:spPr>
          <a:xfrm>
            <a:off x="591804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" name="Oval 82"/>
          <p:cNvSpPr/>
          <p:nvPr/>
        </p:nvSpPr>
        <p:spPr>
          <a:xfrm>
            <a:off x="607068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1" name="Oval 83"/>
          <p:cNvSpPr/>
          <p:nvPr/>
        </p:nvSpPr>
        <p:spPr>
          <a:xfrm>
            <a:off x="622296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2" name="Oval 84"/>
          <p:cNvSpPr/>
          <p:nvPr/>
        </p:nvSpPr>
        <p:spPr>
          <a:xfrm>
            <a:off x="637524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3" name="Oval 85"/>
          <p:cNvSpPr/>
          <p:nvPr/>
        </p:nvSpPr>
        <p:spPr>
          <a:xfrm>
            <a:off x="652788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4" name="Oval 86"/>
          <p:cNvSpPr/>
          <p:nvPr/>
        </p:nvSpPr>
        <p:spPr>
          <a:xfrm>
            <a:off x="668016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" name="Oval 87"/>
          <p:cNvSpPr/>
          <p:nvPr/>
        </p:nvSpPr>
        <p:spPr>
          <a:xfrm>
            <a:off x="683244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" name="Oval 88"/>
          <p:cNvSpPr/>
          <p:nvPr/>
        </p:nvSpPr>
        <p:spPr>
          <a:xfrm>
            <a:off x="698508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Oval 89"/>
          <p:cNvSpPr/>
          <p:nvPr/>
        </p:nvSpPr>
        <p:spPr>
          <a:xfrm>
            <a:off x="7137360" y="1523880"/>
            <a:ext cx="151920" cy="380520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8" name="Oval 90"/>
          <p:cNvSpPr/>
          <p:nvPr/>
        </p:nvSpPr>
        <p:spPr>
          <a:xfrm>
            <a:off x="5105520" y="1219320"/>
            <a:ext cx="304560" cy="304560"/>
          </a:xfrm>
          <a:prstGeom prst="ellipse">
            <a:avLst/>
          </a:prstGeom>
          <a:noFill/>
          <a:ln w="19050">
            <a:solidFill>
              <a:srgbClr val="8f03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9" name="Oval 91"/>
          <p:cNvSpPr/>
          <p:nvPr/>
        </p:nvSpPr>
        <p:spPr>
          <a:xfrm>
            <a:off x="5181480" y="1295280"/>
            <a:ext cx="37800" cy="37800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18000" bIns="-18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0" name="Oval 92"/>
          <p:cNvSpPr/>
          <p:nvPr/>
        </p:nvSpPr>
        <p:spPr>
          <a:xfrm>
            <a:off x="5334120" y="1333440"/>
            <a:ext cx="37800" cy="37800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18000" bIns="-18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1" name="Oval 93"/>
          <p:cNvSpPr/>
          <p:nvPr/>
        </p:nvSpPr>
        <p:spPr>
          <a:xfrm>
            <a:off x="5308560" y="1441440"/>
            <a:ext cx="37800" cy="37800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18000" bIns="-18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2" name="Line 94"/>
          <p:cNvSpPr/>
          <p:nvPr/>
        </p:nvSpPr>
        <p:spPr>
          <a:xfrm flipV="1">
            <a:off x="4857480" y="252072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" name="Line 95"/>
          <p:cNvSpPr/>
          <p:nvPr/>
        </p:nvSpPr>
        <p:spPr>
          <a:xfrm flipV="1">
            <a:off x="4863960" y="267948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Line 96"/>
          <p:cNvSpPr/>
          <p:nvPr/>
        </p:nvSpPr>
        <p:spPr>
          <a:xfrm flipV="1">
            <a:off x="4857480" y="3511440"/>
            <a:ext cx="360" cy="7596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0960" bIns="309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5" name="Line 97"/>
          <p:cNvSpPr/>
          <p:nvPr/>
        </p:nvSpPr>
        <p:spPr>
          <a:xfrm flipV="1">
            <a:off x="4863960" y="3670200"/>
            <a:ext cx="360" cy="7596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0960" bIns="309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Line 98"/>
          <p:cNvSpPr/>
          <p:nvPr/>
        </p:nvSpPr>
        <p:spPr>
          <a:xfrm flipV="1">
            <a:off x="4838400" y="450828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" name="Line 99"/>
          <p:cNvSpPr/>
          <p:nvPr/>
        </p:nvSpPr>
        <p:spPr>
          <a:xfrm flipV="1">
            <a:off x="4844880" y="466704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8" name="Line 100"/>
          <p:cNvSpPr/>
          <p:nvPr/>
        </p:nvSpPr>
        <p:spPr>
          <a:xfrm flipV="1">
            <a:off x="4838400" y="549252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9" name="Line 101"/>
          <p:cNvSpPr/>
          <p:nvPr/>
        </p:nvSpPr>
        <p:spPr>
          <a:xfrm flipV="1">
            <a:off x="4844880" y="565128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0" name="Line 102"/>
          <p:cNvSpPr/>
          <p:nvPr/>
        </p:nvSpPr>
        <p:spPr>
          <a:xfrm flipV="1">
            <a:off x="7302240" y="297792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1" name="Line 103"/>
          <p:cNvSpPr/>
          <p:nvPr/>
        </p:nvSpPr>
        <p:spPr>
          <a:xfrm flipV="1">
            <a:off x="7308720" y="313668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" name="Line 104"/>
          <p:cNvSpPr/>
          <p:nvPr/>
        </p:nvSpPr>
        <p:spPr>
          <a:xfrm flipV="1">
            <a:off x="7302240" y="405108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Line 105"/>
          <p:cNvSpPr/>
          <p:nvPr/>
        </p:nvSpPr>
        <p:spPr>
          <a:xfrm flipV="1">
            <a:off x="7308720" y="420984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Line 106"/>
          <p:cNvSpPr/>
          <p:nvPr/>
        </p:nvSpPr>
        <p:spPr>
          <a:xfrm flipV="1">
            <a:off x="7308720" y="503532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5" name="Line 107"/>
          <p:cNvSpPr/>
          <p:nvPr/>
        </p:nvSpPr>
        <p:spPr>
          <a:xfrm flipV="1">
            <a:off x="7315200" y="5194080"/>
            <a:ext cx="360" cy="76320"/>
          </a:xfrm>
          <a:prstGeom prst="line">
            <a:avLst/>
          </a:prstGeom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1320" bIns="3132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6" name="Freeform 108"/>
          <p:cNvSpPr/>
          <p:nvPr/>
        </p:nvSpPr>
        <p:spPr>
          <a:xfrm>
            <a:off x="4660920" y="1467000"/>
            <a:ext cx="1434600" cy="1555560"/>
          </a:xfrm>
          <a:custGeom>
            <a:avLst/>
            <a:gdLst>
              <a:gd name="textAreaLeft" fmla="*/ 0 w 1434600"/>
              <a:gd name="textAreaRight" fmla="*/ 1434960 w 1434600"/>
              <a:gd name="textAreaTop" fmla="*/ 0 h 1555560"/>
              <a:gd name="textAreaBottom" fmla="*/ 1555920 h 1555560"/>
            </a:gdLst>
            <a:ahLst/>
            <a:rect l="textAreaLeft" t="textAreaTop" r="textAreaRight" b="textAreaBottom"/>
            <a:pathLst>
              <a:path w="904" h="980">
                <a:moveTo>
                  <a:pt x="456" y="0"/>
                </a:moveTo>
                <a:cubicBezTo>
                  <a:pt x="468" y="8"/>
                  <a:pt x="480" y="16"/>
                  <a:pt x="492" y="24"/>
                </a:cubicBezTo>
                <a:cubicBezTo>
                  <a:pt x="500" y="29"/>
                  <a:pt x="516" y="40"/>
                  <a:pt x="516" y="40"/>
                </a:cubicBezTo>
                <a:cubicBezTo>
                  <a:pt x="528" y="58"/>
                  <a:pt x="532" y="74"/>
                  <a:pt x="544" y="92"/>
                </a:cubicBezTo>
                <a:cubicBezTo>
                  <a:pt x="545" y="100"/>
                  <a:pt x="547" y="107"/>
                  <a:pt x="548" y="116"/>
                </a:cubicBezTo>
                <a:cubicBezTo>
                  <a:pt x="556" y="283"/>
                  <a:pt x="512" y="261"/>
                  <a:pt x="672" y="268"/>
                </a:cubicBezTo>
                <a:cubicBezTo>
                  <a:pt x="698" y="276"/>
                  <a:pt x="720" y="275"/>
                  <a:pt x="748" y="272"/>
                </a:cubicBezTo>
                <a:cubicBezTo>
                  <a:pt x="788" y="275"/>
                  <a:pt x="836" y="280"/>
                  <a:pt x="872" y="304"/>
                </a:cubicBezTo>
                <a:cubicBezTo>
                  <a:pt x="872" y="313"/>
                  <a:pt x="870" y="405"/>
                  <a:pt x="880" y="444"/>
                </a:cubicBezTo>
                <a:cubicBezTo>
                  <a:pt x="884" y="462"/>
                  <a:pt x="890" y="481"/>
                  <a:pt x="896" y="500"/>
                </a:cubicBezTo>
                <a:cubicBezTo>
                  <a:pt x="898" y="508"/>
                  <a:pt x="904" y="524"/>
                  <a:pt x="904" y="524"/>
                </a:cubicBezTo>
                <a:cubicBezTo>
                  <a:pt x="898" y="600"/>
                  <a:pt x="902" y="558"/>
                  <a:pt x="888" y="648"/>
                </a:cubicBezTo>
                <a:cubicBezTo>
                  <a:pt x="886" y="656"/>
                  <a:pt x="884" y="672"/>
                  <a:pt x="884" y="672"/>
                </a:cubicBezTo>
                <a:cubicBezTo>
                  <a:pt x="882" y="730"/>
                  <a:pt x="882" y="789"/>
                  <a:pt x="880" y="848"/>
                </a:cubicBezTo>
                <a:cubicBezTo>
                  <a:pt x="879" y="852"/>
                  <a:pt x="876" y="855"/>
                  <a:pt x="876" y="860"/>
                </a:cubicBezTo>
                <a:cubicBezTo>
                  <a:pt x="872" y="887"/>
                  <a:pt x="880" y="919"/>
                  <a:pt x="856" y="936"/>
                </a:cubicBezTo>
                <a:cubicBezTo>
                  <a:pt x="847" y="960"/>
                  <a:pt x="831" y="972"/>
                  <a:pt x="808" y="980"/>
                </a:cubicBezTo>
                <a:cubicBezTo>
                  <a:pt x="779" y="975"/>
                  <a:pt x="756" y="970"/>
                  <a:pt x="728" y="968"/>
                </a:cubicBezTo>
                <a:cubicBezTo>
                  <a:pt x="688" y="941"/>
                  <a:pt x="603" y="929"/>
                  <a:pt x="556" y="928"/>
                </a:cubicBezTo>
                <a:cubicBezTo>
                  <a:pt x="470" y="924"/>
                  <a:pt x="385" y="922"/>
                  <a:pt x="300" y="920"/>
                </a:cubicBezTo>
                <a:cubicBezTo>
                  <a:pt x="260" y="917"/>
                  <a:pt x="232" y="911"/>
                  <a:pt x="196" y="904"/>
                </a:cubicBezTo>
                <a:cubicBezTo>
                  <a:pt x="164" y="883"/>
                  <a:pt x="127" y="867"/>
                  <a:pt x="92" y="856"/>
                </a:cubicBezTo>
                <a:cubicBezTo>
                  <a:pt x="61" y="825"/>
                  <a:pt x="15" y="826"/>
                  <a:pt x="0" y="780"/>
                </a:cubicBezTo>
                <a:cubicBezTo>
                  <a:pt x="9" y="761"/>
                  <a:pt x="11" y="760"/>
                  <a:pt x="32" y="76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Text Box 109"/>
          <p:cNvSpPr/>
          <p:nvPr/>
        </p:nvSpPr>
        <p:spPr>
          <a:xfrm>
            <a:off x="6253920" y="1066680"/>
            <a:ext cx="89136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Stigma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Text Box 110"/>
          <p:cNvSpPr/>
          <p:nvPr/>
        </p:nvSpPr>
        <p:spPr>
          <a:xfrm>
            <a:off x="3359520" y="1143000"/>
            <a:ext cx="175248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(Pollen Grain)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Line 111"/>
          <p:cNvSpPr/>
          <p:nvPr/>
        </p:nvSpPr>
        <p:spPr>
          <a:xfrm flipV="1">
            <a:off x="3657600" y="2819160"/>
            <a:ext cx="1066680" cy="685800"/>
          </a:xfrm>
          <a:prstGeom prst="line">
            <a:avLst/>
          </a:prstGeom>
          <a:ln w="1905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0" name="Text Box 112"/>
          <p:cNvSpPr/>
          <p:nvPr/>
        </p:nvSpPr>
        <p:spPr>
          <a:xfrm>
            <a:off x="2904120" y="3429000"/>
            <a:ext cx="1473480" cy="10044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omic Sans MS"/>
                <a:ea typeface="ＭＳ Ｐゴシック"/>
              </a:rPr>
              <a:t>Pollen Tube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omic Sans MS"/>
                <a:ea typeface="ＭＳ Ｐゴシック"/>
              </a:rPr>
              <a:t>enters Embryo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90"/>
                </a:solidFill>
                <a:latin typeface="Comic Sans MS"/>
                <a:ea typeface="ＭＳ Ｐゴシック"/>
              </a:rPr>
              <a:t>sac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Line 113"/>
          <p:cNvSpPr/>
          <p:nvPr/>
        </p:nvSpPr>
        <p:spPr>
          <a:xfrm flipV="1">
            <a:off x="7238880" y="2514600"/>
            <a:ext cx="1371600" cy="304560"/>
          </a:xfrm>
          <a:prstGeom prst="line">
            <a:avLst/>
          </a:prstGeom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" name="Text Box 114"/>
          <p:cNvSpPr/>
          <p:nvPr/>
        </p:nvSpPr>
        <p:spPr>
          <a:xfrm>
            <a:off x="8635320" y="2266920"/>
            <a:ext cx="79524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omic Sans MS"/>
                <a:ea typeface="ＭＳ Ｐゴシック"/>
              </a:rPr>
              <a:t>Ovules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Line 115"/>
          <p:cNvSpPr/>
          <p:nvPr/>
        </p:nvSpPr>
        <p:spPr>
          <a:xfrm>
            <a:off x="3657600" y="2514600"/>
            <a:ext cx="1218960" cy="75960"/>
          </a:xfrm>
          <a:prstGeom prst="line">
            <a:avLst/>
          </a:prstGeom>
          <a:ln w="12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30960" bIns="309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4" name="Text Box 116"/>
          <p:cNvSpPr/>
          <p:nvPr/>
        </p:nvSpPr>
        <p:spPr>
          <a:xfrm>
            <a:off x="2008080" y="2442960"/>
            <a:ext cx="173844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(Embryo Sac)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TextBox 116"/>
          <p:cNvSpPr/>
          <p:nvPr/>
        </p:nvSpPr>
        <p:spPr>
          <a:xfrm>
            <a:off x="2914920" y="762120"/>
            <a:ext cx="20160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90"/>
                </a:solidFill>
                <a:latin typeface="Arial"/>
                <a:ea typeface="Apple LiGothic Medium"/>
              </a:rPr>
              <a:t>♂ </a:t>
            </a:r>
            <a:r>
              <a:rPr b="0" lang="en-US" sz="2000" spc="-1" strike="noStrike">
                <a:solidFill>
                  <a:srgbClr val="000090"/>
                </a:solidFill>
                <a:latin typeface="Arial"/>
                <a:ea typeface="Apple LiGothic Medium"/>
              </a:rPr>
              <a:t>Gametophyte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TextBox 117"/>
          <p:cNvSpPr/>
          <p:nvPr/>
        </p:nvSpPr>
        <p:spPr>
          <a:xfrm>
            <a:off x="1973880" y="2057400"/>
            <a:ext cx="20084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90"/>
                </a:solidFill>
                <a:latin typeface="Arial"/>
                <a:ea typeface="Apple LiGothic Medium"/>
              </a:rPr>
              <a:t>♀ </a:t>
            </a:r>
            <a:r>
              <a:rPr b="0" lang="en-US" sz="2000" spc="-1" strike="noStrike">
                <a:solidFill>
                  <a:srgbClr val="000090"/>
                </a:solidFill>
                <a:latin typeface="Arial"/>
                <a:ea typeface="Apple LiGothic Medium"/>
              </a:rPr>
              <a:t>Gametophyte</a:t>
            </a:r>
            <a:r>
              <a:rPr b="1" lang="en-US" sz="1800" spc="-1" strike="noStrike">
                <a:solidFill>
                  <a:srgbClr val="000090"/>
                </a:solidFill>
                <a:latin typeface="Arial"/>
                <a:ea typeface="Apple LiGothic Medium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Line 113"/>
          <p:cNvSpPr/>
          <p:nvPr/>
        </p:nvSpPr>
        <p:spPr>
          <a:xfrm flipV="1">
            <a:off x="7391160" y="2590560"/>
            <a:ext cx="1219320" cy="1371600"/>
          </a:xfrm>
          <a:prstGeom prst="line">
            <a:avLst/>
          </a:prstGeom>
          <a:ln w="1905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8" name="Picture 15" descr="Logo&#10;&#10;Description automatically generated with medium confidence"/>
          <p:cNvPicPr/>
          <p:nvPr/>
        </p:nvPicPr>
        <p:blipFill>
          <a:blip r:embed="rId1"/>
          <a:stretch/>
        </p:blipFill>
        <p:spPr>
          <a:xfrm flipH="1">
            <a:off x="5215320" y="433080"/>
            <a:ext cx="1218960" cy="122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Picture 4" descr=""/>
          <p:cNvPicPr/>
          <p:nvPr/>
        </p:nvPicPr>
        <p:blipFill>
          <a:blip r:embed="rId1"/>
          <a:srcRect l="2243" t="66293" r="66298" b="1951"/>
          <a:stretch/>
        </p:blipFill>
        <p:spPr>
          <a:xfrm>
            <a:off x="1680480" y="1097280"/>
            <a:ext cx="2927160" cy="4960800"/>
          </a:xfrm>
          <a:prstGeom prst="rect">
            <a:avLst/>
          </a:prstGeom>
          <a:ln w="0">
            <a:noFill/>
          </a:ln>
        </p:spPr>
      </p:pic>
      <p:sp>
        <p:nvSpPr>
          <p:cNvPr id="857" name="PlaceHolder 1"/>
          <p:cNvSpPr>
            <a:spLocks noGrp="1"/>
          </p:cNvSpPr>
          <p:nvPr>
            <p:ph type="title"/>
          </p:nvPr>
        </p:nvSpPr>
        <p:spPr>
          <a:xfrm>
            <a:off x="1523880" y="50400"/>
            <a:ext cx="9143640" cy="1046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i="1" lang="en-US" sz="2800" spc="-1" strike="noStrike">
                <a:solidFill>
                  <a:srgbClr val="002060"/>
                </a:solidFill>
                <a:latin typeface="Arial"/>
              </a:rPr>
              <a:t>bbm1-3 </a:t>
            </a:r>
            <a:r>
              <a:rPr b="0" lang="en-US" sz="2800" spc="-1" strike="noStrike">
                <a:solidFill>
                  <a:srgbClr val="002060"/>
                </a:solidFill>
                <a:latin typeface="Arial"/>
              </a:rPr>
              <a:t>triple mutants are embryo defective. Fully rescued by male </a:t>
            </a:r>
            <a:r>
              <a:rPr b="0" i="1" lang="en-US" sz="2800" spc="-1" strike="noStrike">
                <a:solidFill>
                  <a:srgbClr val="002060"/>
                </a:solidFill>
                <a:latin typeface="Arial"/>
              </a:rPr>
              <a:t>BBM1</a:t>
            </a:r>
            <a:r>
              <a:rPr b="0" lang="en-US" sz="2800" spc="-1" strike="noStrike">
                <a:solidFill>
                  <a:srgbClr val="002060"/>
                </a:solidFill>
                <a:latin typeface="Arial"/>
              </a:rPr>
              <a:t> </a:t>
            </a:r>
            <a:r>
              <a:rPr b="0" lang="en-US" sz="2800" spc="-1" strike="noStrike" u="sng">
                <a:solidFill>
                  <a:srgbClr val="002060"/>
                </a:solidFill>
                <a:uFillTx/>
                <a:latin typeface="Arial"/>
              </a:rPr>
              <a:t>But not by female </a:t>
            </a:r>
            <a:r>
              <a:rPr b="0" i="1" lang="en-US" sz="2800" spc="-1" strike="noStrike" u="sng">
                <a:solidFill>
                  <a:srgbClr val="002060"/>
                </a:solidFill>
                <a:uFillTx/>
                <a:latin typeface="Arial"/>
              </a:rPr>
              <a:t>BBM1 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58" name="TextBox 3"/>
          <p:cNvSpPr/>
          <p:nvPr/>
        </p:nvSpPr>
        <p:spPr>
          <a:xfrm>
            <a:off x="2125800" y="6000480"/>
            <a:ext cx="1627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WT embryo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59" name="Picture 7" descr=""/>
          <p:cNvPicPr/>
          <p:nvPr/>
        </p:nvPicPr>
        <p:blipFill>
          <a:blip r:embed="rId2"/>
          <a:srcRect l="67151" t="66293" r="2882" b="1951"/>
          <a:stretch/>
        </p:blipFill>
        <p:spPr>
          <a:xfrm>
            <a:off x="4764600" y="1097280"/>
            <a:ext cx="2788200" cy="4960800"/>
          </a:xfrm>
          <a:prstGeom prst="rect">
            <a:avLst/>
          </a:prstGeom>
          <a:ln w="0">
            <a:noFill/>
          </a:ln>
        </p:spPr>
      </p:pic>
      <p:sp>
        <p:nvSpPr>
          <p:cNvPr id="860" name="TextBox 8"/>
          <p:cNvSpPr/>
          <p:nvPr/>
        </p:nvSpPr>
        <p:spPr>
          <a:xfrm>
            <a:off x="4798440" y="5994360"/>
            <a:ext cx="26485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BBM1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♀/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bbm1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♂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Arrested embryo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TextBox 1"/>
          <p:cNvSpPr/>
          <p:nvPr/>
        </p:nvSpPr>
        <p:spPr>
          <a:xfrm>
            <a:off x="7709760" y="1377360"/>
            <a:ext cx="2783160" cy="39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Heterozygous embryos: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Maternal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BBM1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functional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allele +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Paternal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bbm1 </a:t>
            </a: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mutant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allele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Show defective growth and arrest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TextBox 9"/>
          <p:cNvSpPr/>
          <p:nvPr/>
        </p:nvSpPr>
        <p:spPr>
          <a:xfrm>
            <a:off x="7592760" y="6559560"/>
            <a:ext cx="30693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Khanday et al, 2018 Nature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1"/>
          <p:cNvGrpSpPr/>
          <p:nvPr/>
        </p:nvGrpSpPr>
        <p:grpSpPr>
          <a:xfrm>
            <a:off x="3941280" y="956880"/>
            <a:ext cx="6496920" cy="5421960"/>
            <a:chOff x="3941280" y="956880"/>
            <a:chExt cx="6496920" cy="5421960"/>
          </a:xfrm>
        </p:grpSpPr>
        <p:sp>
          <p:nvSpPr>
            <p:cNvPr id="864" name="Oval 3"/>
            <p:cNvSpPr/>
            <p:nvPr/>
          </p:nvSpPr>
          <p:spPr>
            <a:xfrm>
              <a:off x="3954600" y="1331280"/>
              <a:ext cx="1493640" cy="1913760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5" name="Oval 4"/>
            <p:cNvSpPr/>
            <p:nvPr/>
          </p:nvSpPr>
          <p:spPr>
            <a:xfrm>
              <a:off x="3977280" y="4465080"/>
              <a:ext cx="1493640" cy="1913760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6" name="Oval 5"/>
            <p:cNvSpPr/>
            <p:nvPr/>
          </p:nvSpPr>
          <p:spPr>
            <a:xfrm>
              <a:off x="5699520" y="2508840"/>
              <a:ext cx="2520360" cy="3088800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67" name="Straight Connector 7"/>
            <p:cNvCxnSpPr/>
            <p:nvPr/>
          </p:nvCxnSpPr>
          <p:spPr>
            <a:xfrm>
              <a:off x="4297320" y="2331720"/>
              <a:ext cx="716400" cy="16560"/>
            </a:xfrm>
            <a:prstGeom prst="straightConnector1">
              <a:avLst/>
            </a:prstGeom>
            <a:ln w="76200">
              <a:solidFill>
                <a:srgbClr val="cc0066"/>
              </a:solidFill>
              <a:round/>
            </a:ln>
          </p:spPr>
        </p:cxnSp>
        <p:cxnSp>
          <p:nvCxnSpPr>
            <p:cNvPr id="868" name="Straight Connector 8"/>
            <p:cNvCxnSpPr/>
            <p:nvPr/>
          </p:nvCxnSpPr>
          <p:spPr>
            <a:xfrm>
              <a:off x="4306680" y="5479560"/>
              <a:ext cx="716400" cy="16920"/>
            </a:xfrm>
            <a:prstGeom prst="straightConnector1">
              <a:avLst/>
            </a:prstGeom>
            <a:ln w="76200">
              <a:solidFill>
                <a:srgbClr val="0099ff"/>
              </a:solidFill>
              <a:round/>
            </a:ln>
          </p:spPr>
        </p:cxnSp>
        <p:cxnSp>
          <p:nvCxnSpPr>
            <p:cNvPr id="869" name="Straight Connector 28"/>
            <p:cNvCxnSpPr/>
            <p:nvPr/>
          </p:nvCxnSpPr>
          <p:spPr>
            <a:xfrm>
              <a:off x="6458040" y="3969720"/>
              <a:ext cx="716400" cy="16560"/>
            </a:xfrm>
            <a:prstGeom prst="straightConnector1">
              <a:avLst/>
            </a:prstGeom>
            <a:ln w="76200">
              <a:solidFill>
                <a:srgbClr val="cc0066"/>
              </a:solidFill>
              <a:round/>
            </a:ln>
          </p:spPr>
        </p:cxnSp>
        <p:cxnSp>
          <p:nvCxnSpPr>
            <p:cNvPr id="870" name="Straight Connector 29"/>
            <p:cNvCxnSpPr/>
            <p:nvPr/>
          </p:nvCxnSpPr>
          <p:spPr>
            <a:xfrm>
              <a:off x="6458040" y="4238280"/>
              <a:ext cx="716400" cy="16920"/>
            </a:xfrm>
            <a:prstGeom prst="straightConnector1">
              <a:avLst/>
            </a:prstGeom>
            <a:ln w="76200">
              <a:solidFill>
                <a:srgbClr val="0099ff"/>
              </a:solidFill>
              <a:round/>
            </a:ln>
          </p:spPr>
        </p:cxnSp>
        <p:cxnSp>
          <p:nvCxnSpPr>
            <p:cNvPr id="871" name="Straight Connector 31"/>
            <p:cNvCxnSpPr/>
            <p:nvPr/>
          </p:nvCxnSpPr>
          <p:spPr>
            <a:xfrm>
              <a:off x="4599720" y="2064600"/>
              <a:ext cx="360" cy="233280"/>
            </a:xfrm>
            <a:prstGeom prst="straightConnector1">
              <a:avLst/>
            </a:prstGeom>
            <a:ln w="38100">
              <a:solidFill>
                <a:srgbClr val="cc0066"/>
              </a:solidFill>
              <a:round/>
            </a:ln>
          </p:spPr>
        </p:cxnSp>
        <p:cxnSp>
          <p:nvCxnSpPr>
            <p:cNvPr id="872" name="Straight Arrow Connector 33"/>
            <p:cNvCxnSpPr/>
            <p:nvPr/>
          </p:nvCxnSpPr>
          <p:spPr>
            <a:xfrm>
              <a:off x="4589280" y="2078280"/>
              <a:ext cx="248040" cy="360"/>
            </a:xfrm>
            <a:prstGeom prst="straightConnector1">
              <a:avLst/>
            </a:prstGeom>
            <a:ln w="38100">
              <a:solidFill>
                <a:srgbClr val="cc0066"/>
              </a:solidFill>
              <a:round/>
              <a:tailEnd len="med" type="triangle" w="med"/>
            </a:ln>
          </p:spPr>
        </p:cxnSp>
        <p:cxnSp>
          <p:nvCxnSpPr>
            <p:cNvPr id="873" name="Straight Connector 34"/>
            <p:cNvCxnSpPr/>
            <p:nvPr/>
          </p:nvCxnSpPr>
          <p:spPr>
            <a:xfrm>
              <a:off x="4586040" y="5226480"/>
              <a:ext cx="360" cy="233280"/>
            </a:xfrm>
            <a:prstGeom prst="straightConnector1">
              <a:avLst/>
            </a:prstGeom>
            <a:ln w="38100">
              <a:solidFill>
                <a:srgbClr val="0099ff"/>
              </a:solidFill>
              <a:round/>
            </a:ln>
          </p:spPr>
        </p:cxnSp>
        <p:cxnSp>
          <p:nvCxnSpPr>
            <p:cNvPr id="874" name="Straight Arrow Connector 35"/>
            <p:cNvCxnSpPr/>
            <p:nvPr/>
          </p:nvCxnSpPr>
          <p:spPr>
            <a:xfrm>
              <a:off x="4575600" y="5240160"/>
              <a:ext cx="248040" cy="360"/>
            </a:xfrm>
            <a:prstGeom prst="straightConnector1">
              <a:avLst/>
            </a:prstGeom>
            <a:ln w="38100">
              <a:solidFill>
                <a:srgbClr val="0099ff"/>
              </a:solidFill>
              <a:round/>
              <a:tailEnd len="med" type="triangle" w="med"/>
            </a:ln>
          </p:spPr>
        </p:cxnSp>
        <p:sp>
          <p:nvSpPr>
            <p:cNvPr id="875" name="Multiply 36"/>
            <p:cNvSpPr/>
            <p:nvPr/>
          </p:nvSpPr>
          <p:spPr>
            <a:xfrm>
              <a:off x="4584240" y="1907640"/>
              <a:ext cx="262440" cy="348120"/>
            </a:xfrm>
            <a:prstGeom prst="mathMultiply">
              <a:avLst>
                <a:gd name="adj1" fmla="val 23520"/>
              </a:avLst>
            </a:prstGeom>
            <a:solidFill>
              <a:schemeClr val="tx1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76" name="Straight Connector 39"/>
            <p:cNvCxnSpPr/>
            <p:nvPr/>
          </p:nvCxnSpPr>
          <p:spPr>
            <a:xfrm>
              <a:off x="4643280" y="3276000"/>
              <a:ext cx="360" cy="929520"/>
            </a:xfrm>
            <a:prstGeom prst="straightConnector1">
              <a:avLst/>
            </a:prstGeom>
            <a:ln w="38100">
              <a:solidFill>
                <a:srgbClr val="000000"/>
              </a:solidFill>
              <a:round/>
            </a:ln>
          </p:spPr>
        </p:cxnSp>
        <p:cxnSp>
          <p:nvCxnSpPr>
            <p:cNvPr id="877" name="Straight Arrow Connector 41"/>
            <p:cNvCxnSpPr/>
            <p:nvPr/>
          </p:nvCxnSpPr>
          <p:spPr>
            <a:xfrm>
              <a:off x="4676040" y="3969720"/>
              <a:ext cx="924480" cy="16560"/>
            </a:xfrm>
            <a:prstGeom prst="straightConnector1">
              <a:avLst/>
            </a:prstGeom>
            <a:ln w="38100">
              <a:solidFill>
                <a:srgbClr val="000000"/>
              </a:solidFill>
              <a:round/>
              <a:tailEnd len="med" type="triangle" w="med"/>
            </a:ln>
          </p:spPr>
        </p:cxnSp>
        <p:sp>
          <p:nvSpPr>
            <p:cNvPr id="878" name="TextBox 42"/>
            <p:cNvSpPr/>
            <p:nvPr/>
          </p:nvSpPr>
          <p:spPr>
            <a:xfrm>
              <a:off x="4650120" y="3535560"/>
              <a:ext cx="125784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Times New Roman"/>
                </a:rPr>
                <a:t>Fertilization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9" name="TextBox 43"/>
            <p:cNvSpPr/>
            <p:nvPr/>
          </p:nvSpPr>
          <p:spPr>
            <a:xfrm>
              <a:off x="4259520" y="956880"/>
              <a:ext cx="131400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ff0000"/>
                  </a:solidFill>
                  <a:latin typeface="Calibri"/>
                </a:rPr>
                <a:t>Egg Cell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0" name="TextBox 44"/>
            <p:cNvSpPr/>
            <p:nvPr/>
          </p:nvSpPr>
          <p:spPr>
            <a:xfrm>
              <a:off x="3941280" y="4138560"/>
              <a:ext cx="140400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4197"/>
                  </a:solidFill>
                  <a:latin typeface="Calibri"/>
                </a:rPr>
                <a:t>Sperm Cell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1" name="TextBox 45"/>
            <p:cNvSpPr/>
            <p:nvPr/>
          </p:nvSpPr>
          <p:spPr>
            <a:xfrm>
              <a:off x="4093200" y="2422800"/>
              <a:ext cx="12286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</a:rPr>
                <a:t>No mRNA </a:t>
              </a:r>
              <a:r>
                <a:rPr b="1" i="1" lang="en-US" sz="1200" spc="-1" strike="noStrike">
                  <a:solidFill>
                    <a:srgbClr val="000000"/>
                  </a:solidFill>
                  <a:latin typeface="Times New Roman"/>
                </a:rPr>
                <a:t>OsBBM1</a:t>
              </a: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2" name="TextBox 46"/>
            <p:cNvSpPr/>
            <p:nvPr/>
          </p:nvSpPr>
          <p:spPr>
            <a:xfrm>
              <a:off x="4187880" y="5475600"/>
              <a:ext cx="12286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</a:rPr>
                <a:t>mRNA </a:t>
              </a:r>
              <a:r>
                <a:rPr b="1" i="1" lang="en-US" sz="1200" spc="-1" strike="noStrike">
                  <a:solidFill>
                    <a:srgbClr val="000000"/>
                  </a:solidFill>
                  <a:latin typeface="Times New Roman"/>
                </a:rPr>
                <a:t>OsBBM1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83" name="Straight Connector 47"/>
            <p:cNvCxnSpPr/>
            <p:nvPr/>
          </p:nvCxnSpPr>
          <p:spPr>
            <a:xfrm>
              <a:off x="6732000" y="3725640"/>
              <a:ext cx="360" cy="232920"/>
            </a:xfrm>
            <a:prstGeom prst="straightConnector1">
              <a:avLst/>
            </a:prstGeom>
            <a:ln w="38100">
              <a:solidFill>
                <a:srgbClr val="cc0066"/>
              </a:solidFill>
              <a:round/>
            </a:ln>
          </p:spPr>
        </p:cxnSp>
        <p:cxnSp>
          <p:nvCxnSpPr>
            <p:cNvPr id="884" name="Straight Arrow Connector 48"/>
            <p:cNvCxnSpPr/>
            <p:nvPr/>
          </p:nvCxnSpPr>
          <p:spPr>
            <a:xfrm>
              <a:off x="6721560" y="3739320"/>
              <a:ext cx="248040" cy="360"/>
            </a:xfrm>
            <a:prstGeom prst="straightConnector1">
              <a:avLst/>
            </a:prstGeom>
            <a:ln w="38100">
              <a:solidFill>
                <a:srgbClr val="cc0066"/>
              </a:solidFill>
              <a:round/>
              <a:tailEnd len="med" type="triangle" w="med"/>
            </a:ln>
          </p:spPr>
        </p:cxnSp>
        <p:grpSp>
          <p:nvGrpSpPr>
            <p:cNvPr id="885" name="Group 51"/>
            <p:cNvGrpSpPr/>
            <p:nvPr/>
          </p:nvGrpSpPr>
          <p:grpSpPr>
            <a:xfrm>
              <a:off x="6718320" y="4281120"/>
              <a:ext cx="247320" cy="232920"/>
              <a:chOff x="6718320" y="4281120"/>
              <a:chExt cx="247320" cy="232920"/>
            </a:xfrm>
          </p:grpSpPr>
          <p:cxnSp>
            <p:nvCxnSpPr>
              <p:cNvPr id="886" name="Straight Connector 49"/>
              <p:cNvCxnSpPr/>
              <p:nvPr/>
            </p:nvCxnSpPr>
            <p:spPr>
              <a:xfrm flipV="1">
                <a:off x="6728760" y="4281120"/>
                <a:ext cx="360" cy="233280"/>
              </a:xfrm>
              <a:prstGeom prst="straightConnector1">
                <a:avLst/>
              </a:prstGeom>
              <a:ln w="38100">
                <a:solidFill>
                  <a:srgbClr val="0099ff"/>
                </a:solidFill>
                <a:round/>
              </a:ln>
            </p:spPr>
          </p:cxnSp>
          <p:cxnSp>
            <p:nvCxnSpPr>
              <p:cNvPr id="887" name="Straight Arrow Connector 50"/>
              <p:cNvCxnSpPr/>
              <p:nvPr/>
            </p:nvCxnSpPr>
            <p:spPr>
              <a:xfrm>
                <a:off x="6718320" y="4500360"/>
                <a:ext cx="247680" cy="360"/>
              </a:xfrm>
              <a:prstGeom prst="straightConnector1">
                <a:avLst/>
              </a:prstGeom>
              <a:ln w="38100">
                <a:solidFill>
                  <a:srgbClr val="0099ff"/>
                </a:solidFill>
                <a:round/>
                <a:tailEnd len="med" type="triangle" w="med"/>
              </a:ln>
            </p:spPr>
          </p:cxnSp>
        </p:grpSp>
        <p:sp>
          <p:nvSpPr>
            <p:cNvPr id="888" name="Multiply 52"/>
            <p:cNvSpPr/>
            <p:nvPr/>
          </p:nvSpPr>
          <p:spPr>
            <a:xfrm>
              <a:off x="6718320" y="3565080"/>
              <a:ext cx="262440" cy="348120"/>
            </a:xfrm>
            <a:prstGeom prst="mathMultiply">
              <a:avLst>
                <a:gd name="adj1" fmla="val 23520"/>
              </a:avLst>
            </a:prstGeom>
            <a:solidFill>
              <a:schemeClr val="tx1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89" name="TextBox 53"/>
            <p:cNvSpPr/>
            <p:nvPr/>
          </p:nvSpPr>
          <p:spPr>
            <a:xfrm>
              <a:off x="6937560" y="4324680"/>
              <a:ext cx="12286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i="1" lang="en-US" sz="1200" spc="-1" strike="noStrike">
                  <a:solidFill>
                    <a:srgbClr val="000000"/>
                  </a:solidFill>
                  <a:latin typeface="Times New Roman"/>
                </a:rPr>
                <a:t>OsBBM1</a:t>
              </a: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</a:rPr>
                <a:t> mRNA paternal allele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" name="TextBox 54"/>
            <p:cNvSpPr/>
            <p:nvPr/>
          </p:nvSpPr>
          <p:spPr>
            <a:xfrm>
              <a:off x="6903360" y="3206520"/>
              <a:ext cx="12286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</a:rPr>
                <a:t>No mRNA </a:t>
              </a:r>
              <a:r>
                <a:rPr b="1" i="1" lang="en-US" sz="1200" spc="-1" strike="noStrike">
                  <a:solidFill>
                    <a:srgbClr val="000000"/>
                  </a:solidFill>
                  <a:latin typeface="Times New Roman"/>
                </a:rPr>
                <a:t>OsBBM1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891" name="Picture 57" descr=""/>
            <p:cNvPicPr/>
            <p:nvPr/>
          </p:nvPicPr>
          <p:blipFill>
            <a:blip r:embed="rId1"/>
            <a:srcRect l="0" t="0" r="55773" b="0"/>
            <a:stretch/>
          </p:blipFill>
          <p:spPr>
            <a:xfrm flipH="1">
              <a:off x="6251400" y="3725640"/>
              <a:ext cx="146880" cy="29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2" name="Picture 58" descr=""/>
            <p:cNvPicPr/>
            <p:nvPr/>
          </p:nvPicPr>
          <p:blipFill>
            <a:blip r:embed="rId2"/>
            <a:srcRect l="44572" t="0" r="0" b="0"/>
            <a:stretch/>
          </p:blipFill>
          <p:spPr>
            <a:xfrm flipH="1">
              <a:off x="6241320" y="4113000"/>
              <a:ext cx="183960" cy="29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3" name="Picture 59" descr=""/>
            <p:cNvPicPr/>
            <p:nvPr/>
          </p:nvPicPr>
          <p:blipFill>
            <a:blip r:embed="rId3"/>
            <a:srcRect l="44572" t="0" r="0" b="0"/>
            <a:stretch/>
          </p:blipFill>
          <p:spPr>
            <a:xfrm>
              <a:off x="4516920" y="4606920"/>
              <a:ext cx="306000" cy="495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94" name="Picture 60" descr=""/>
            <p:cNvPicPr/>
            <p:nvPr/>
          </p:nvPicPr>
          <p:blipFill>
            <a:blip r:embed="rId4"/>
            <a:srcRect l="0" t="0" r="55773" b="0"/>
            <a:stretch/>
          </p:blipFill>
          <p:spPr>
            <a:xfrm flipH="1">
              <a:off x="4536360" y="1413720"/>
              <a:ext cx="300600" cy="60984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895" name="Straight Arrow Connector 61"/>
            <p:cNvCxnSpPr/>
            <p:nvPr/>
          </p:nvCxnSpPr>
          <p:spPr>
            <a:xfrm>
              <a:off x="8315280" y="4039920"/>
              <a:ext cx="526320" cy="16920"/>
            </a:xfrm>
            <a:prstGeom prst="straightConnector1">
              <a:avLst/>
            </a:prstGeom>
            <a:ln w="38100">
              <a:solidFill>
                <a:srgbClr val="000000"/>
              </a:solidFill>
              <a:round/>
              <a:tailEnd len="med" type="triangle" w="med"/>
            </a:ln>
          </p:spPr>
        </p:cxnSp>
        <p:sp>
          <p:nvSpPr>
            <p:cNvPr id="896" name="TextBox 62"/>
            <p:cNvSpPr/>
            <p:nvPr/>
          </p:nvSpPr>
          <p:spPr>
            <a:xfrm>
              <a:off x="8831520" y="3805560"/>
              <a:ext cx="16066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000000"/>
                  </a:solidFill>
                  <a:latin typeface="Times New Roman"/>
                </a:rPr>
                <a:t>Embryo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7" name="TextBox 115"/>
            <p:cNvSpPr/>
            <p:nvPr/>
          </p:nvSpPr>
          <p:spPr>
            <a:xfrm>
              <a:off x="6093720" y="1959480"/>
              <a:ext cx="203508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00"/>
                  </a:solidFill>
                  <a:latin typeface="Calibri"/>
                </a:rPr>
                <a:t>ZYGOTE (2N)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8" name="Group 9"/>
          <p:cNvGrpSpPr/>
          <p:nvPr/>
        </p:nvGrpSpPr>
        <p:grpSpPr>
          <a:xfrm>
            <a:off x="1803600" y="1331280"/>
            <a:ext cx="1496160" cy="1661760"/>
            <a:chOff x="1803600" y="1331280"/>
            <a:chExt cx="1496160" cy="1661760"/>
          </a:xfrm>
        </p:grpSpPr>
        <p:pic>
          <p:nvPicPr>
            <p:cNvPr id="899" name="Picture 3" descr="Ann-Bot-Figure 1"/>
            <p:cNvPicPr/>
            <p:nvPr/>
          </p:nvPicPr>
          <p:blipFill>
            <a:blip r:embed="rId5"/>
            <a:srcRect l="0" t="0" r="83598" b="0"/>
            <a:stretch/>
          </p:blipFill>
          <p:spPr>
            <a:xfrm>
              <a:off x="1814040" y="1331280"/>
              <a:ext cx="1485720" cy="166176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900" name="TextBox 56"/>
            <p:cNvSpPr/>
            <p:nvPr/>
          </p:nvSpPr>
          <p:spPr>
            <a:xfrm>
              <a:off x="1803600" y="2590920"/>
              <a:ext cx="54828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00"/>
                  </a:solidFill>
                  <a:latin typeface="Calibri"/>
                </a:rPr>
                <a:t>Egg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" name="Group 6"/>
          <p:cNvGrpSpPr/>
          <p:nvPr/>
        </p:nvGrpSpPr>
        <p:grpSpPr>
          <a:xfrm>
            <a:off x="1536480" y="4056480"/>
            <a:ext cx="2134800" cy="2490480"/>
            <a:chOff x="1536480" y="4056480"/>
            <a:chExt cx="2134800" cy="2490480"/>
          </a:xfrm>
        </p:grpSpPr>
        <p:sp>
          <p:nvSpPr>
            <p:cNvPr id="902" name="TextBox 117"/>
            <p:cNvSpPr/>
            <p:nvPr/>
          </p:nvSpPr>
          <p:spPr>
            <a:xfrm>
              <a:off x="1536480" y="4056480"/>
              <a:ext cx="2134800" cy="912600"/>
            </a:xfrm>
            <a:prstGeom prst="rect">
              <a:avLst/>
            </a:prstGeom>
            <a:noFill/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1" i="1" lang="en-US" sz="1800" spc="-1" strike="noStrike">
                  <a:solidFill>
                    <a:srgbClr val="000000"/>
                  </a:solidFill>
                  <a:latin typeface="Times New Roman"/>
                </a:rPr>
                <a:t>OsBBM1 is expressed in Sperm Cells</a:t>
              </a:r>
              <a:r>
                <a:rPr b="1" lang="en-US" sz="18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903" name="Picture 64" descr=""/>
            <p:cNvPicPr/>
            <p:nvPr/>
          </p:nvPicPr>
          <p:blipFill>
            <a:blip r:embed="rId6"/>
            <a:srcRect l="50396" t="31570" r="0" b="0"/>
            <a:stretch/>
          </p:blipFill>
          <p:spPr>
            <a:xfrm>
              <a:off x="1814040" y="4979880"/>
              <a:ext cx="1746000" cy="156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04" name="TextBox 65"/>
            <p:cNvSpPr/>
            <p:nvPr/>
          </p:nvSpPr>
          <p:spPr>
            <a:xfrm>
              <a:off x="2310480" y="6059160"/>
              <a:ext cx="1261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ffff"/>
                  </a:solidFill>
                  <a:latin typeface="Calibri"/>
                </a:rPr>
                <a:t>Sperm cells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5" name="TextBox 63"/>
          <p:cNvSpPr/>
          <p:nvPr/>
        </p:nvSpPr>
        <p:spPr>
          <a:xfrm>
            <a:off x="1523880" y="94320"/>
            <a:ext cx="91378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1e439e"/>
                </a:solidFill>
                <a:latin typeface="Arial"/>
              </a:rPr>
              <a:t>Model: Embryogenesis is triggered by transcription factors expressed from the male genome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extBox 1"/>
          <p:cNvSpPr/>
          <p:nvPr/>
        </p:nvSpPr>
        <p:spPr>
          <a:xfrm>
            <a:off x="1523880" y="0"/>
            <a:ext cx="90262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3200" spc="-1" strike="noStrike">
                <a:solidFill>
                  <a:srgbClr val="1e439e"/>
                </a:solidFill>
                <a:latin typeface="Times New Roman"/>
              </a:rPr>
              <a:t>Can</a:t>
            </a:r>
            <a:r>
              <a:rPr b="1" i="1" lang="en-US" sz="3200" spc="-1" strike="noStrike">
                <a:solidFill>
                  <a:srgbClr val="1e439e"/>
                </a:solidFill>
                <a:latin typeface="Times New Roman"/>
              </a:rPr>
              <a:t> OsBBM1</a:t>
            </a:r>
            <a:r>
              <a:rPr b="1" lang="en-US" sz="3200" spc="-1" strike="noStrike">
                <a:solidFill>
                  <a:srgbClr val="1e439e"/>
                </a:solidFill>
                <a:latin typeface="Times New Roman"/>
              </a:rPr>
              <a:t> induce embryogenesis if we express the gene ectopically in the Egg cell?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7" name="TextBox 114"/>
          <p:cNvSpPr/>
          <p:nvPr/>
        </p:nvSpPr>
        <p:spPr>
          <a:xfrm>
            <a:off x="1523880" y="4419720"/>
            <a:ext cx="9143640" cy="137052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1e439e"/>
                </a:solidFill>
                <a:latin typeface="Times New Roman"/>
              </a:rPr>
              <a:t>Experiment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Transgenic plants with Egg Cell promoter::</a:t>
            </a:r>
            <a:r>
              <a:rPr b="1" i="1" lang="en-US" sz="2800" spc="-1" strike="noStrike">
                <a:solidFill>
                  <a:srgbClr val="000000"/>
                </a:solidFill>
                <a:latin typeface="Times New Roman"/>
              </a:rPr>
              <a:t>OsBBM1 </a:t>
            </a: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fusion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8" name="Group 2"/>
          <p:cNvGrpSpPr/>
          <p:nvPr/>
        </p:nvGrpSpPr>
        <p:grpSpPr>
          <a:xfrm>
            <a:off x="2259720" y="1380240"/>
            <a:ext cx="8039520" cy="2431440"/>
            <a:chOff x="2259720" y="1380240"/>
            <a:chExt cx="8039520" cy="2431440"/>
          </a:xfrm>
        </p:grpSpPr>
        <p:cxnSp>
          <p:nvCxnSpPr>
            <p:cNvPr id="909" name="Straight Arrow Connector 83"/>
            <p:cNvCxnSpPr/>
            <p:nvPr/>
          </p:nvCxnSpPr>
          <p:spPr>
            <a:xfrm>
              <a:off x="5380200" y="2718720"/>
              <a:ext cx="731880" cy="360"/>
            </a:xfrm>
            <a:prstGeom prst="straightConnector1">
              <a:avLst/>
            </a:prstGeom>
            <a:ln w="38100">
              <a:solidFill>
                <a:srgbClr val="000000"/>
              </a:solidFill>
              <a:round/>
              <a:tailEnd len="med" type="triangle" w="med"/>
            </a:ln>
          </p:spPr>
        </p:cxnSp>
        <p:sp>
          <p:nvSpPr>
            <p:cNvPr id="910" name="TextBox 85"/>
            <p:cNvSpPr/>
            <p:nvPr/>
          </p:nvSpPr>
          <p:spPr>
            <a:xfrm>
              <a:off x="6529680" y="2242080"/>
              <a:ext cx="3769560" cy="1370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2800" spc="-1" strike="noStrike">
                  <a:solidFill>
                    <a:srgbClr val="000000"/>
                  </a:solidFill>
                  <a:latin typeface="Times New Roman"/>
                </a:rPr>
                <a:t>Embryo (1N)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2800" spc="-1" strike="noStrike">
                  <a:solidFill>
                    <a:srgbClr val="000000"/>
                  </a:solidFill>
                  <a:latin typeface="Times New Roman"/>
                </a:rPr>
                <a:t>development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2800" spc="-1" strike="noStrike">
                  <a:solidFill>
                    <a:srgbClr val="000000"/>
                  </a:solidFill>
                  <a:latin typeface="Times New Roman"/>
                </a:rPr>
                <a:t>without fertilization?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911" name="Group 27"/>
            <p:cNvGrpSpPr/>
            <p:nvPr/>
          </p:nvGrpSpPr>
          <p:grpSpPr>
            <a:xfrm>
              <a:off x="2259720" y="1380240"/>
              <a:ext cx="3119760" cy="2431440"/>
              <a:chOff x="2259720" y="1380240"/>
              <a:chExt cx="3119760" cy="2431440"/>
            </a:xfrm>
          </p:grpSpPr>
          <p:sp>
            <p:nvSpPr>
              <p:cNvPr id="912" name="Oval 63"/>
              <p:cNvSpPr/>
              <p:nvPr/>
            </p:nvSpPr>
            <p:spPr>
              <a:xfrm>
                <a:off x="2259720" y="1380240"/>
                <a:ext cx="1971720" cy="2431440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cxnSp>
            <p:nvCxnSpPr>
              <p:cNvPr id="913" name="Straight Connector 64"/>
              <p:cNvCxnSpPr/>
              <p:nvPr/>
            </p:nvCxnSpPr>
            <p:spPr>
              <a:xfrm>
                <a:off x="2853000" y="2530080"/>
                <a:ext cx="560880" cy="13320"/>
              </a:xfrm>
              <a:prstGeom prst="straightConnector1">
                <a:avLst/>
              </a:prstGeom>
              <a:ln w="76200">
                <a:solidFill>
                  <a:srgbClr val="cc0066"/>
                </a:solidFill>
                <a:round/>
              </a:ln>
            </p:spPr>
          </p:cxnSp>
          <p:cxnSp>
            <p:nvCxnSpPr>
              <p:cNvPr id="914" name="Straight Connector 66"/>
              <p:cNvCxnSpPr/>
              <p:nvPr/>
            </p:nvCxnSpPr>
            <p:spPr>
              <a:xfrm>
                <a:off x="3067560" y="2337840"/>
                <a:ext cx="360" cy="183600"/>
              </a:xfrm>
              <a:prstGeom prst="straightConnector1">
                <a:avLst/>
              </a:prstGeom>
              <a:ln w="38100">
                <a:solidFill>
                  <a:srgbClr val="cc0066"/>
                </a:solidFill>
                <a:round/>
              </a:ln>
            </p:spPr>
          </p:cxnSp>
          <p:cxnSp>
            <p:nvCxnSpPr>
              <p:cNvPr id="915" name="Straight Arrow Connector 67"/>
              <p:cNvCxnSpPr/>
              <p:nvPr/>
            </p:nvCxnSpPr>
            <p:spPr>
              <a:xfrm>
                <a:off x="3059640" y="2348640"/>
                <a:ext cx="194040" cy="360"/>
              </a:xfrm>
              <a:prstGeom prst="straightConnector1">
                <a:avLst/>
              </a:prstGeom>
              <a:ln w="38100">
                <a:solidFill>
                  <a:srgbClr val="cc0066"/>
                </a:solidFill>
                <a:round/>
                <a:tailEnd len="med" type="triangle" w="med"/>
              </a:ln>
            </p:spPr>
          </p:cxnSp>
          <p:sp>
            <p:nvSpPr>
              <p:cNvPr id="916" name="Multiply 71"/>
              <p:cNvSpPr/>
              <p:nvPr/>
            </p:nvSpPr>
            <p:spPr>
              <a:xfrm>
                <a:off x="3057120" y="2211480"/>
                <a:ext cx="205560" cy="273960"/>
              </a:xfrm>
              <a:prstGeom prst="mathMultiply">
                <a:avLst>
                  <a:gd name="adj1" fmla="val 23520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US" sz="18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pic>
            <p:nvPicPr>
              <p:cNvPr id="917" name="Picture 75" descr=""/>
              <p:cNvPicPr/>
              <p:nvPr/>
            </p:nvPicPr>
            <p:blipFill>
              <a:blip r:embed="rId1"/>
              <a:srcRect l="0" t="0" r="55773" b="0"/>
              <a:stretch/>
            </p:blipFill>
            <p:spPr>
              <a:xfrm flipH="1">
                <a:off x="2512800" y="1973520"/>
                <a:ext cx="293760" cy="59904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918" name="Group 113"/>
              <p:cNvGrpSpPr/>
              <p:nvPr/>
            </p:nvGrpSpPr>
            <p:grpSpPr>
              <a:xfrm>
                <a:off x="2504880" y="3013920"/>
                <a:ext cx="551160" cy="289800"/>
                <a:chOff x="2504880" y="3013920"/>
                <a:chExt cx="551160" cy="289800"/>
              </a:xfrm>
            </p:grpSpPr>
            <p:cxnSp>
              <p:nvCxnSpPr>
                <p:cNvPr id="919" name="Straight Connector 77"/>
                <p:cNvCxnSpPr/>
                <p:nvPr/>
              </p:nvCxnSpPr>
              <p:spPr>
                <a:xfrm flipV="1">
                  <a:off x="2504880" y="3028320"/>
                  <a:ext cx="551520" cy="101160"/>
                </a:xfrm>
                <a:prstGeom prst="straightConnector1">
                  <a:avLst/>
                </a:prstGeom>
                <a:ln w="76200">
                  <a:solidFill>
                    <a:srgbClr val="008000"/>
                  </a:solidFill>
                  <a:round/>
                </a:ln>
              </p:spPr>
            </p:cxnSp>
            <p:grpSp>
              <p:nvGrpSpPr>
                <p:cNvPr id="920" name="Group 9"/>
                <p:cNvGrpSpPr/>
                <p:nvPr/>
              </p:nvGrpSpPr>
              <p:grpSpPr>
                <a:xfrm>
                  <a:off x="2653560" y="3013920"/>
                  <a:ext cx="218520" cy="128520"/>
                  <a:chOff x="2653560" y="3013920"/>
                  <a:chExt cx="218520" cy="128520"/>
                </a:xfrm>
              </p:grpSpPr>
              <p:grpSp>
                <p:nvGrpSpPr>
                  <p:cNvPr id="921" name="Group 6"/>
                  <p:cNvGrpSpPr/>
                  <p:nvPr/>
                </p:nvGrpSpPr>
                <p:grpSpPr>
                  <a:xfrm>
                    <a:off x="2654280" y="3013920"/>
                    <a:ext cx="217800" cy="125280"/>
                    <a:chOff x="2654280" y="3013920"/>
                    <a:chExt cx="217800" cy="125280"/>
                  </a:xfrm>
                </p:grpSpPr>
                <p:cxnSp>
                  <p:nvCxnSpPr>
                    <p:cNvPr id="922" name="Straight Connector 14"/>
                    <p:cNvCxnSpPr/>
                    <p:nvPr/>
                  </p:nvCxnSpPr>
                  <p:spPr>
                    <a:xfrm>
                      <a:off x="2691360" y="3050280"/>
                      <a:ext cx="18000" cy="8568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3" name="Straight Connector 16"/>
                    <p:cNvCxnSpPr/>
                    <p:nvPr/>
                  </p:nvCxnSpPr>
                  <p:spPr>
                    <a:xfrm>
                      <a:off x="2852640" y="3013920"/>
                      <a:ext cx="17640" cy="8532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4" name="Straight Connector 17"/>
                    <p:cNvCxnSpPr/>
                    <p:nvPr/>
                  </p:nvCxnSpPr>
                  <p:spPr>
                    <a:xfrm>
                      <a:off x="2831400" y="3018240"/>
                      <a:ext cx="18000" cy="8532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5" name="Straight Connector 18"/>
                    <p:cNvCxnSpPr/>
                    <p:nvPr/>
                  </p:nvCxnSpPr>
                  <p:spPr>
                    <a:xfrm>
                      <a:off x="2809800" y="3022920"/>
                      <a:ext cx="18000" cy="8532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6" name="Straight Connector 19"/>
                    <p:cNvCxnSpPr/>
                    <p:nvPr/>
                  </p:nvCxnSpPr>
                  <p:spPr>
                    <a:xfrm>
                      <a:off x="2791080" y="3031200"/>
                      <a:ext cx="17640" cy="8568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7" name="Straight Connector 20"/>
                    <p:cNvCxnSpPr/>
                    <p:nvPr/>
                  </p:nvCxnSpPr>
                  <p:spPr>
                    <a:xfrm>
                      <a:off x="2771280" y="3033720"/>
                      <a:ext cx="18000" cy="8568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8" name="Straight Connector 21"/>
                    <p:cNvCxnSpPr/>
                    <p:nvPr/>
                  </p:nvCxnSpPr>
                  <p:spPr>
                    <a:xfrm>
                      <a:off x="2751120" y="3039480"/>
                      <a:ext cx="17640" cy="8568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29" name="Straight Connector 22"/>
                    <p:cNvCxnSpPr/>
                    <p:nvPr/>
                  </p:nvCxnSpPr>
                  <p:spPr>
                    <a:xfrm>
                      <a:off x="2730600" y="3043800"/>
                      <a:ext cx="18000" cy="8532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30" name="Straight Connector 23"/>
                    <p:cNvCxnSpPr/>
                    <p:nvPr/>
                  </p:nvCxnSpPr>
                  <p:spPr>
                    <a:xfrm>
                      <a:off x="2710080" y="3044880"/>
                      <a:ext cx="18000" cy="8532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31" name="Straight Connector 24"/>
                    <p:cNvCxnSpPr/>
                    <p:nvPr/>
                  </p:nvCxnSpPr>
                  <p:spPr>
                    <a:xfrm flipV="1">
                      <a:off x="2670840" y="3097800"/>
                      <a:ext cx="201600" cy="4176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  <p:cxnSp>
                  <p:nvCxnSpPr>
                    <p:cNvPr id="932" name="Straight Connector 25"/>
                    <p:cNvCxnSpPr/>
                    <p:nvPr/>
                  </p:nvCxnSpPr>
                  <p:spPr>
                    <a:xfrm flipV="1">
                      <a:off x="2654280" y="3016440"/>
                      <a:ext cx="201240" cy="41760"/>
                    </a:xfrm>
                    <a:prstGeom prst="straightConnector1">
                      <a:avLst/>
                    </a:prstGeom>
                    <a:ln w="12700">
                      <a:solidFill>
                        <a:srgbClr val="00b050"/>
                      </a:solidFill>
                      <a:round/>
                    </a:ln>
                  </p:spPr>
                </p:cxnSp>
              </p:grpSp>
              <p:cxnSp>
                <p:nvCxnSpPr>
                  <p:cNvPr id="933" name="Straight Connector 12"/>
                  <p:cNvCxnSpPr/>
                  <p:nvPr/>
                </p:nvCxnSpPr>
                <p:spPr>
                  <a:xfrm>
                    <a:off x="2674440" y="305316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34" name="Straight Connector 13"/>
                  <p:cNvCxnSpPr/>
                  <p:nvPr/>
                </p:nvCxnSpPr>
                <p:spPr>
                  <a:xfrm>
                    <a:off x="2653560" y="305748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</p:grpSp>
            <p:grpSp>
              <p:nvGrpSpPr>
                <p:cNvPr id="935" name="Group 78"/>
                <p:cNvGrpSpPr/>
                <p:nvPr/>
              </p:nvGrpSpPr>
              <p:grpSpPr>
                <a:xfrm>
                  <a:off x="2725560" y="3124080"/>
                  <a:ext cx="216360" cy="179640"/>
                  <a:chOff x="2725560" y="3124080"/>
                  <a:chExt cx="216360" cy="179640"/>
                </a:xfrm>
              </p:grpSpPr>
              <p:cxnSp>
                <p:nvCxnSpPr>
                  <p:cNvPr id="936" name="Straight Connector 79"/>
                  <p:cNvCxnSpPr/>
                  <p:nvPr/>
                </p:nvCxnSpPr>
                <p:spPr>
                  <a:xfrm flipH="1" flipV="1">
                    <a:off x="2725560" y="3124080"/>
                    <a:ext cx="37080" cy="180000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37" name="Straight Arrow Connector 80"/>
                  <p:cNvCxnSpPr/>
                  <p:nvPr/>
                </p:nvCxnSpPr>
                <p:spPr>
                  <a:xfrm flipV="1">
                    <a:off x="2752200" y="3255840"/>
                    <a:ext cx="190080" cy="39240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round/>
                    <a:tailEnd len="med" type="triangle" w="med"/>
                  </a:ln>
                </p:spPr>
              </p:cxnSp>
            </p:grpSp>
          </p:grpSp>
          <p:sp>
            <p:nvSpPr>
              <p:cNvPr id="938" name="TextBox 81"/>
              <p:cNvSpPr/>
              <p:nvPr/>
            </p:nvSpPr>
            <p:spPr>
              <a:xfrm>
                <a:off x="2963160" y="2758320"/>
                <a:ext cx="1069920" cy="730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US" sz="1400" spc="-1" strike="noStrike">
                    <a:solidFill>
                      <a:srgbClr val="000000"/>
                    </a:solidFill>
                    <a:latin typeface="Times New Roman"/>
                  </a:rPr>
                  <a:t>Transgene pEggCell::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b="1" i="1" lang="en-US" sz="1400" spc="-1" strike="noStrike">
                    <a:solidFill>
                      <a:srgbClr val="000000"/>
                    </a:solidFill>
                    <a:latin typeface="Times New Roman"/>
                  </a:rPr>
                  <a:t>OsBBM1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9" name="TextBox 82"/>
              <p:cNvSpPr/>
              <p:nvPr/>
            </p:nvSpPr>
            <p:spPr>
              <a:xfrm flipH="1">
                <a:off x="4318200" y="2085480"/>
                <a:ext cx="1060920" cy="699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US" sz="2000" spc="-1" strike="noStrike">
                    <a:solidFill>
                      <a:srgbClr val="000000"/>
                    </a:solidFill>
                    <a:latin typeface="Calibri"/>
                  </a:rPr>
                  <a:t>Egg Cell (1N)</a:t>
                </a:r>
                <a:endParaRPr b="0" lang="en-US" sz="20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0" name="TextBox 113"/>
              <p:cNvSpPr/>
              <p:nvPr/>
            </p:nvSpPr>
            <p:spPr>
              <a:xfrm>
                <a:off x="3273480" y="2010960"/>
                <a:ext cx="96120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No mRNA 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OsBBM1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Picture 3" descr=""/>
          <p:cNvPicPr/>
          <p:nvPr/>
        </p:nvPicPr>
        <p:blipFill>
          <a:blip r:embed="rId1"/>
          <a:stretch/>
        </p:blipFill>
        <p:spPr>
          <a:xfrm>
            <a:off x="1501560" y="1083240"/>
            <a:ext cx="5344920" cy="4497120"/>
          </a:xfrm>
          <a:prstGeom prst="rect">
            <a:avLst/>
          </a:prstGeom>
          <a:ln w="0">
            <a:noFill/>
          </a:ln>
        </p:spPr>
      </p:pic>
      <p:sp>
        <p:nvSpPr>
          <p:cNvPr id="942" name="TextBox 6"/>
          <p:cNvSpPr/>
          <p:nvPr/>
        </p:nvSpPr>
        <p:spPr>
          <a:xfrm>
            <a:off x="1501560" y="395640"/>
            <a:ext cx="89463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Result: Parthenogenesis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TextBox 8"/>
          <p:cNvSpPr/>
          <p:nvPr/>
        </p:nvSpPr>
        <p:spPr>
          <a:xfrm>
            <a:off x="6663240" y="3012840"/>
            <a:ext cx="3451680" cy="1309320"/>
          </a:xfrm>
          <a:prstGeom prst="rect">
            <a:avLst/>
          </a:prstGeom>
          <a:noFill/>
          <a:ln w="0">
            <a:solidFill>
              <a:srgbClr val="1401ab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Flowers emasculated: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Embryo without fertilization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(No endosperm)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TextBox 9"/>
          <p:cNvSpPr/>
          <p:nvPr/>
        </p:nvSpPr>
        <p:spPr>
          <a:xfrm>
            <a:off x="3551040" y="2017440"/>
            <a:ext cx="1245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Haploid embryo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TextBox 7"/>
          <p:cNvSpPr/>
          <p:nvPr/>
        </p:nvSpPr>
        <p:spPr>
          <a:xfrm>
            <a:off x="8592840" y="6534000"/>
            <a:ext cx="35989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Khanday et al. 2018 Nature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Picture 4" descr=""/>
          <p:cNvPicPr/>
          <p:nvPr/>
        </p:nvPicPr>
        <p:blipFill>
          <a:blip r:embed="rId1"/>
          <a:stretch/>
        </p:blipFill>
        <p:spPr>
          <a:xfrm>
            <a:off x="4159800" y="969480"/>
            <a:ext cx="5576400" cy="5751000"/>
          </a:xfrm>
          <a:prstGeom prst="rect">
            <a:avLst/>
          </a:prstGeom>
          <a:ln w="0">
            <a:noFill/>
          </a:ln>
        </p:spPr>
      </p:pic>
      <p:sp>
        <p:nvSpPr>
          <p:cNvPr id="947" name="TextBox 6"/>
          <p:cNvSpPr/>
          <p:nvPr/>
        </p:nvSpPr>
        <p:spPr>
          <a:xfrm>
            <a:off x="1523880" y="5760"/>
            <a:ext cx="8946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100098"/>
                </a:solidFill>
                <a:latin typeface="Arial"/>
                <a:ea typeface="Arial"/>
              </a:rPr>
              <a:t>Ectopic expression of </a:t>
            </a:r>
            <a:r>
              <a:rPr b="0" i="1" lang="en-US" sz="2400" spc="-1" strike="noStrike">
                <a:solidFill>
                  <a:srgbClr val="100098"/>
                </a:solidFill>
                <a:latin typeface="Arial"/>
                <a:ea typeface="Arial"/>
              </a:rPr>
              <a:t>OsBBM1</a:t>
            </a:r>
            <a:r>
              <a:rPr b="0" lang="en-US" sz="2400" spc="-1" strike="noStrike">
                <a:solidFill>
                  <a:srgbClr val="100098"/>
                </a:solidFill>
                <a:latin typeface="Arial"/>
                <a:ea typeface="Arial"/>
              </a:rPr>
              <a:t> in the Egg cell: Parthenogenesis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50000"/>
              </a:lnSpc>
            </a:pPr>
            <a:r>
              <a:rPr b="0" lang="en-US" sz="2400" spc="-1" strike="noStrike">
                <a:solidFill>
                  <a:srgbClr val="100098"/>
                </a:solidFill>
                <a:latin typeface="Arial"/>
                <a:ea typeface="Arial"/>
              </a:rPr>
              <a:t>Without emasculation:  get Haploid plants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8" name="TextBox 7"/>
          <p:cNvSpPr/>
          <p:nvPr/>
        </p:nvSpPr>
        <p:spPr>
          <a:xfrm>
            <a:off x="8592840" y="6567120"/>
            <a:ext cx="35989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Khanday et al. 2018 Nature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9" name="TextBox 10"/>
          <p:cNvSpPr/>
          <p:nvPr/>
        </p:nvSpPr>
        <p:spPr>
          <a:xfrm>
            <a:off x="641880" y="3168360"/>
            <a:ext cx="36151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US" sz="2400" spc="-1" strike="noStrike" u="sng">
                <a:solidFill>
                  <a:srgbClr val="1401ab"/>
                </a:solidFill>
                <a:uFillTx/>
                <a:latin typeface="Times New Roman"/>
              </a:rPr>
              <a:t>Haploid plants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r"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1401ab"/>
                </a:solidFill>
                <a:latin typeface="Times New Roman"/>
              </a:rPr>
              <a:t>Smaller than  Diploids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r"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1401ab"/>
                </a:solidFill>
                <a:latin typeface="Times New Roman"/>
              </a:rPr>
              <a:t>Shorter panicles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r"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1401ab"/>
                </a:solidFill>
                <a:latin typeface="Times New Roman"/>
              </a:rPr>
              <a:t>Sterile flowers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TextBox 5"/>
          <p:cNvSpPr/>
          <p:nvPr/>
        </p:nvSpPr>
        <p:spPr>
          <a:xfrm>
            <a:off x="363240" y="969480"/>
            <a:ext cx="37962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1401ab"/>
                </a:solidFill>
                <a:latin typeface="Times New Roman"/>
              </a:rPr>
              <a:t>Fertilization of Central Cell leads to endosperm formation and viable seeds 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extBox 1"/>
          <p:cNvSpPr/>
          <p:nvPr/>
        </p:nvSpPr>
        <p:spPr>
          <a:xfrm>
            <a:off x="1189800" y="144720"/>
            <a:ext cx="959688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3200" spc="-1" strike="noStrike">
                <a:solidFill>
                  <a:srgbClr val="1e439e"/>
                </a:solidFill>
                <a:latin typeface="Times New Roman"/>
              </a:rPr>
              <a:t>Express </a:t>
            </a:r>
            <a:r>
              <a:rPr b="1" i="1" lang="en-US" sz="3200" spc="-1" strike="noStrike">
                <a:solidFill>
                  <a:srgbClr val="1e439e"/>
                </a:solidFill>
                <a:latin typeface="Times New Roman"/>
              </a:rPr>
              <a:t>OsBBM1 </a:t>
            </a:r>
            <a:r>
              <a:rPr b="1" lang="en-US" sz="3200" spc="-1" strike="noStrike">
                <a:solidFill>
                  <a:srgbClr val="1e439e"/>
                </a:solidFill>
                <a:latin typeface="Times New Roman"/>
              </a:rPr>
              <a:t> in the Egg cell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1" lang="en-US" sz="3200" spc="-1" strike="noStrike">
                <a:solidFill>
                  <a:srgbClr val="1e439e"/>
                </a:solidFill>
                <a:latin typeface="Times New Roman"/>
              </a:rPr>
              <a:t>Result: Bypass fertilization of egg -&gt;Parthenogenesis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52" name="Straight Arrow Connector 83"/>
          <p:cNvCxnSpPr/>
          <p:nvPr/>
        </p:nvCxnSpPr>
        <p:spPr>
          <a:xfrm>
            <a:off x="5380200" y="3135600"/>
            <a:ext cx="731880" cy="36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953" name="TextBox 85"/>
          <p:cNvSpPr/>
          <p:nvPr/>
        </p:nvSpPr>
        <p:spPr>
          <a:xfrm>
            <a:off x="6529680" y="2658600"/>
            <a:ext cx="376956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Embryo (1N)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develops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without fertilization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4" name="Group 27"/>
          <p:cNvGrpSpPr/>
          <p:nvPr/>
        </p:nvGrpSpPr>
        <p:grpSpPr>
          <a:xfrm>
            <a:off x="2259720" y="1797120"/>
            <a:ext cx="3119760" cy="2431440"/>
            <a:chOff x="2259720" y="1797120"/>
            <a:chExt cx="3119760" cy="2431440"/>
          </a:xfrm>
        </p:grpSpPr>
        <p:sp>
          <p:nvSpPr>
            <p:cNvPr id="955" name="Oval 63"/>
            <p:cNvSpPr/>
            <p:nvPr/>
          </p:nvSpPr>
          <p:spPr>
            <a:xfrm>
              <a:off x="2259720" y="1797120"/>
              <a:ext cx="1971720" cy="2431440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956" name="Straight Connector 64"/>
            <p:cNvCxnSpPr/>
            <p:nvPr/>
          </p:nvCxnSpPr>
          <p:spPr>
            <a:xfrm>
              <a:off x="2853000" y="2946960"/>
              <a:ext cx="560880" cy="12960"/>
            </a:xfrm>
            <a:prstGeom prst="straightConnector1">
              <a:avLst/>
            </a:prstGeom>
            <a:ln w="76200">
              <a:solidFill>
                <a:srgbClr val="cc0066"/>
              </a:solidFill>
              <a:round/>
            </a:ln>
          </p:spPr>
        </p:cxnSp>
        <p:cxnSp>
          <p:nvCxnSpPr>
            <p:cNvPr id="957" name="Straight Connector 66"/>
            <p:cNvCxnSpPr/>
            <p:nvPr/>
          </p:nvCxnSpPr>
          <p:spPr>
            <a:xfrm>
              <a:off x="3067560" y="2754720"/>
              <a:ext cx="360" cy="183600"/>
            </a:xfrm>
            <a:prstGeom prst="straightConnector1">
              <a:avLst/>
            </a:prstGeom>
            <a:ln w="38100">
              <a:solidFill>
                <a:srgbClr val="cc0066"/>
              </a:solidFill>
              <a:round/>
            </a:ln>
          </p:spPr>
        </p:cxnSp>
        <p:cxnSp>
          <p:nvCxnSpPr>
            <p:cNvPr id="958" name="Straight Arrow Connector 67"/>
            <p:cNvCxnSpPr/>
            <p:nvPr/>
          </p:nvCxnSpPr>
          <p:spPr>
            <a:xfrm>
              <a:off x="3059640" y="2765160"/>
              <a:ext cx="194040" cy="360"/>
            </a:xfrm>
            <a:prstGeom prst="straightConnector1">
              <a:avLst/>
            </a:prstGeom>
            <a:ln w="38100">
              <a:solidFill>
                <a:srgbClr val="cc0066"/>
              </a:solidFill>
              <a:round/>
              <a:tailEnd len="med" type="triangle" w="med"/>
            </a:ln>
          </p:spPr>
        </p:cxnSp>
        <p:sp>
          <p:nvSpPr>
            <p:cNvPr id="959" name="Multiply 71"/>
            <p:cNvSpPr/>
            <p:nvPr/>
          </p:nvSpPr>
          <p:spPr>
            <a:xfrm>
              <a:off x="3057120" y="2628360"/>
              <a:ext cx="205560" cy="273960"/>
            </a:xfrm>
            <a:prstGeom prst="mathMultiply">
              <a:avLst>
                <a:gd name="adj1" fmla="val 23520"/>
              </a:avLst>
            </a:prstGeom>
            <a:solidFill>
              <a:schemeClr val="tx1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960" name="Picture 75" descr=""/>
            <p:cNvPicPr/>
            <p:nvPr/>
          </p:nvPicPr>
          <p:blipFill>
            <a:blip r:embed="rId1"/>
            <a:srcRect l="0" t="0" r="55773" b="0"/>
            <a:stretch/>
          </p:blipFill>
          <p:spPr>
            <a:xfrm flipH="1">
              <a:off x="2512800" y="2390040"/>
              <a:ext cx="293760" cy="5990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961" name="Group 113"/>
            <p:cNvGrpSpPr/>
            <p:nvPr/>
          </p:nvGrpSpPr>
          <p:grpSpPr>
            <a:xfrm>
              <a:off x="2504880" y="3430800"/>
              <a:ext cx="551160" cy="289800"/>
              <a:chOff x="2504880" y="3430800"/>
              <a:chExt cx="551160" cy="289800"/>
            </a:xfrm>
          </p:grpSpPr>
          <p:cxnSp>
            <p:nvCxnSpPr>
              <p:cNvPr id="962" name="Straight Connector 77"/>
              <p:cNvCxnSpPr/>
              <p:nvPr/>
            </p:nvCxnSpPr>
            <p:spPr>
              <a:xfrm flipV="1">
                <a:off x="2504880" y="3445200"/>
                <a:ext cx="551520" cy="100800"/>
              </a:xfrm>
              <a:prstGeom prst="straightConnector1">
                <a:avLst/>
              </a:prstGeom>
              <a:ln w="76200">
                <a:solidFill>
                  <a:srgbClr val="008000"/>
                </a:solidFill>
                <a:round/>
              </a:ln>
            </p:spPr>
          </p:cxnSp>
          <p:grpSp>
            <p:nvGrpSpPr>
              <p:cNvPr id="963" name="Group 9"/>
              <p:cNvGrpSpPr/>
              <p:nvPr/>
            </p:nvGrpSpPr>
            <p:grpSpPr>
              <a:xfrm>
                <a:off x="2653560" y="3430800"/>
                <a:ext cx="218520" cy="128520"/>
                <a:chOff x="2653560" y="3430800"/>
                <a:chExt cx="218520" cy="128520"/>
              </a:xfrm>
            </p:grpSpPr>
            <p:grpSp>
              <p:nvGrpSpPr>
                <p:cNvPr id="964" name="Group 6"/>
                <p:cNvGrpSpPr/>
                <p:nvPr/>
              </p:nvGrpSpPr>
              <p:grpSpPr>
                <a:xfrm>
                  <a:off x="2654280" y="3430800"/>
                  <a:ext cx="217800" cy="125280"/>
                  <a:chOff x="2654280" y="3430800"/>
                  <a:chExt cx="217800" cy="125280"/>
                </a:xfrm>
              </p:grpSpPr>
              <p:cxnSp>
                <p:nvCxnSpPr>
                  <p:cNvPr id="965" name="Straight Connector 14"/>
                  <p:cNvCxnSpPr/>
                  <p:nvPr/>
                </p:nvCxnSpPr>
                <p:spPr>
                  <a:xfrm>
                    <a:off x="2691360" y="346716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66" name="Straight Connector 16"/>
                  <p:cNvCxnSpPr/>
                  <p:nvPr/>
                </p:nvCxnSpPr>
                <p:spPr>
                  <a:xfrm>
                    <a:off x="2852640" y="3430800"/>
                    <a:ext cx="1764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67" name="Straight Connector 17"/>
                  <p:cNvCxnSpPr/>
                  <p:nvPr/>
                </p:nvCxnSpPr>
                <p:spPr>
                  <a:xfrm>
                    <a:off x="2831400" y="343512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68" name="Straight Connector 18"/>
                  <p:cNvCxnSpPr/>
                  <p:nvPr/>
                </p:nvCxnSpPr>
                <p:spPr>
                  <a:xfrm>
                    <a:off x="2809800" y="343944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69" name="Straight Connector 19"/>
                  <p:cNvCxnSpPr/>
                  <p:nvPr/>
                </p:nvCxnSpPr>
                <p:spPr>
                  <a:xfrm>
                    <a:off x="2791080" y="3448080"/>
                    <a:ext cx="1764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70" name="Straight Connector 20"/>
                  <p:cNvCxnSpPr/>
                  <p:nvPr/>
                </p:nvCxnSpPr>
                <p:spPr>
                  <a:xfrm>
                    <a:off x="2771280" y="345060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71" name="Straight Connector 21"/>
                  <p:cNvCxnSpPr/>
                  <p:nvPr/>
                </p:nvCxnSpPr>
                <p:spPr>
                  <a:xfrm>
                    <a:off x="2751120" y="3456360"/>
                    <a:ext cx="1764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72" name="Straight Connector 22"/>
                  <p:cNvCxnSpPr/>
                  <p:nvPr/>
                </p:nvCxnSpPr>
                <p:spPr>
                  <a:xfrm>
                    <a:off x="2730600" y="3460320"/>
                    <a:ext cx="18000" cy="8568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73" name="Straight Connector 23"/>
                  <p:cNvCxnSpPr/>
                  <p:nvPr/>
                </p:nvCxnSpPr>
                <p:spPr>
                  <a:xfrm>
                    <a:off x="2710080" y="3461760"/>
                    <a:ext cx="18000" cy="8532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74" name="Straight Connector 24"/>
                  <p:cNvCxnSpPr/>
                  <p:nvPr/>
                </p:nvCxnSpPr>
                <p:spPr>
                  <a:xfrm flipV="1">
                    <a:off x="2670840" y="3514680"/>
                    <a:ext cx="201600" cy="4176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  <p:cxnSp>
                <p:nvCxnSpPr>
                  <p:cNvPr id="975" name="Straight Connector 25"/>
                  <p:cNvCxnSpPr/>
                  <p:nvPr/>
                </p:nvCxnSpPr>
                <p:spPr>
                  <a:xfrm flipV="1">
                    <a:off x="2654280" y="3433320"/>
                    <a:ext cx="201240" cy="41760"/>
                  </a:xfrm>
                  <a:prstGeom prst="straightConnector1">
                    <a:avLst/>
                  </a:prstGeom>
                  <a:ln w="12700">
                    <a:solidFill>
                      <a:srgbClr val="00b050"/>
                    </a:solidFill>
                    <a:round/>
                  </a:ln>
                </p:spPr>
              </p:cxnSp>
            </p:grpSp>
            <p:cxnSp>
              <p:nvCxnSpPr>
                <p:cNvPr id="976" name="Straight Connector 12"/>
                <p:cNvCxnSpPr/>
                <p:nvPr/>
              </p:nvCxnSpPr>
              <p:spPr>
                <a:xfrm>
                  <a:off x="2674440" y="3470040"/>
                  <a:ext cx="18000" cy="85320"/>
                </a:xfrm>
                <a:prstGeom prst="straightConnector1">
                  <a:avLst/>
                </a:prstGeom>
                <a:ln w="12700">
                  <a:solidFill>
                    <a:srgbClr val="00b050"/>
                  </a:solidFill>
                  <a:round/>
                </a:ln>
              </p:spPr>
            </p:cxnSp>
            <p:cxnSp>
              <p:nvCxnSpPr>
                <p:cNvPr id="977" name="Straight Connector 13"/>
                <p:cNvCxnSpPr/>
                <p:nvPr/>
              </p:nvCxnSpPr>
              <p:spPr>
                <a:xfrm>
                  <a:off x="2653560" y="3474360"/>
                  <a:ext cx="18000" cy="85320"/>
                </a:xfrm>
                <a:prstGeom prst="straightConnector1">
                  <a:avLst/>
                </a:prstGeom>
                <a:ln w="12700">
                  <a:solidFill>
                    <a:srgbClr val="00b050"/>
                  </a:solidFill>
                  <a:round/>
                </a:ln>
              </p:spPr>
            </p:cxnSp>
          </p:grpSp>
          <p:grpSp>
            <p:nvGrpSpPr>
              <p:cNvPr id="978" name="Group 78"/>
              <p:cNvGrpSpPr/>
              <p:nvPr/>
            </p:nvGrpSpPr>
            <p:grpSpPr>
              <a:xfrm>
                <a:off x="2725560" y="3540960"/>
                <a:ext cx="216360" cy="179640"/>
                <a:chOff x="2725560" y="3540960"/>
                <a:chExt cx="216360" cy="179640"/>
              </a:xfrm>
            </p:grpSpPr>
            <p:cxnSp>
              <p:nvCxnSpPr>
                <p:cNvPr id="979" name="Straight Connector 79"/>
                <p:cNvCxnSpPr/>
                <p:nvPr/>
              </p:nvCxnSpPr>
              <p:spPr>
                <a:xfrm flipH="1" flipV="1">
                  <a:off x="2725560" y="3540960"/>
                  <a:ext cx="37080" cy="1800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round/>
                </a:ln>
              </p:spPr>
            </p:cxnSp>
            <p:cxnSp>
              <p:nvCxnSpPr>
                <p:cNvPr id="980" name="Straight Arrow Connector 80"/>
                <p:cNvCxnSpPr/>
                <p:nvPr/>
              </p:nvCxnSpPr>
              <p:spPr>
                <a:xfrm flipV="1">
                  <a:off x="2752200" y="3672360"/>
                  <a:ext cx="190080" cy="396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round/>
                  <a:tailEnd len="med" type="triangle" w="med"/>
                </a:ln>
              </p:spPr>
            </p:cxnSp>
          </p:grpSp>
        </p:grpSp>
        <p:sp>
          <p:nvSpPr>
            <p:cNvPr id="981" name="TextBox 81"/>
            <p:cNvSpPr/>
            <p:nvPr/>
          </p:nvSpPr>
          <p:spPr>
            <a:xfrm>
              <a:off x="2963160" y="3174840"/>
              <a:ext cx="1069920" cy="73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000000"/>
                  </a:solidFill>
                  <a:latin typeface="Times New Roman"/>
                </a:rPr>
                <a:t>Transgene pEggCell::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i="1" lang="en-US" sz="1400" spc="-1" strike="noStrike">
                  <a:solidFill>
                    <a:srgbClr val="000000"/>
                  </a:solidFill>
                  <a:latin typeface="Times New Roman"/>
                </a:rPr>
                <a:t>OsBBM1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2" name="TextBox 82"/>
            <p:cNvSpPr/>
            <p:nvPr/>
          </p:nvSpPr>
          <p:spPr>
            <a:xfrm flipH="1">
              <a:off x="4318200" y="2502360"/>
              <a:ext cx="106092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rgbClr val="000000"/>
                  </a:solidFill>
                  <a:latin typeface="Calibri"/>
                </a:rPr>
                <a:t>Egg Cell (1N)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3" name="TextBox 113"/>
            <p:cNvSpPr/>
            <p:nvPr/>
          </p:nvSpPr>
          <p:spPr>
            <a:xfrm>
              <a:off x="3273480" y="2427840"/>
              <a:ext cx="96120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200" spc="-1" strike="noStrike">
                  <a:solidFill>
                    <a:srgbClr val="000000"/>
                  </a:solidFill>
                  <a:latin typeface="Times New Roman"/>
                </a:rPr>
                <a:t>No mRNA </a:t>
              </a:r>
              <a:r>
                <a:rPr b="1" i="1" lang="en-US" sz="1200" spc="-1" strike="noStrike">
                  <a:solidFill>
                    <a:srgbClr val="000000"/>
                  </a:solidFill>
                  <a:latin typeface="Times New Roman"/>
                </a:rPr>
                <a:t>OsBBM1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84" name="TextBox 2"/>
          <p:cNvSpPr/>
          <p:nvPr/>
        </p:nvSpPr>
        <p:spPr>
          <a:xfrm>
            <a:off x="2681280" y="5487120"/>
            <a:ext cx="72766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3600" spc="-1" strike="noStrike">
                <a:solidFill>
                  <a:schemeClr val="dk1"/>
                </a:solidFill>
                <a:latin typeface="Calibri"/>
              </a:rPr>
              <a:t>“</a:t>
            </a:r>
            <a:r>
              <a:rPr b="0" lang="en-US" sz="3600" spc="-1" strike="noStrike">
                <a:solidFill>
                  <a:schemeClr val="dk1"/>
                </a:solidFill>
                <a:latin typeface="Calibri"/>
              </a:rPr>
              <a:t>virgin birth” induced in a sexual plant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5" name="TextBox 3"/>
          <p:cNvSpPr/>
          <p:nvPr/>
        </p:nvSpPr>
        <p:spPr>
          <a:xfrm>
            <a:off x="2262600" y="4485960"/>
            <a:ext cx="81151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3200" spc="-1" strike="noStrike">
                <a:solidFill>
                  <a:srgbClr val="1e439e"/>
                </a:solidFill>
                <a:latin typeface="Times New Roman"/>
              </a:rPr>
              <a:t>Embryo from female only (no male needed)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7" dur="indefinite" restart="never" nodeType="tmRoot">
          <p:childTnLst>
            <p:seq>
              <p:cTn id="128" dur="indefinite" nodeType="mainSeq">
                <p:childTnLst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6" name="Group 2"/>
          <p:cNvGrpSpPr/>
          <p:nvPr/>
        </p:nvGrpSpPr>
        <p:grpSpPr>
          <a:xfrm>
            <a:off x="1673640" y="886320"/>
            <a:ext cx="4431960" cy="1982160"/>
            <a:chOff x="1673640" y="886320"/>
            <a:chExt cx="4431960" cy="1982160"/>
          </a:xfrm>
        </p:grpSpPr>
        <p:sp>
          <p:nvSpPr>
            <p:cNvPr id="987" name="Line 21"/>
            <p:cNvSpPr/>
            <p:nvPr/>
          </p:nvSpPr>
          <p:spPr>
            <a:xfrm flipV="1">
              <a:off x="2734200" y="2700720"/>
              <a:ext cx="1877040" cy="1044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4560" bIns="-34560" anchor="t">
              <a:noAutofit/>
            </a:bodyPr>
            <a:p>
              <a:endParaRPr b="0" lang="en-IN" sz="135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88" name="Rectangle 22"/>
            <p:cNvSpPr/>
            <p:nvPr/>
          </p:nvSpPr>
          <p:spPr>
            <a:xfrm>
              <a:off x="3458880" y="2585160"/>
              <a:ext cx="940320" cy="228240"/>
            </a:xfrm>
            <a:prstGeom prst="rect">
              <a:avLst/>
            </a:prstGeom>
            <a:solidFill>
              <a:srgbClr val="99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algn="ctr" defTabSz="685800">
                <a:lnSpc>
                  <a:spcPct val="100000"/>
                </a:lnSpc>
                <a:tabLst>
                  <a:tab algn="l" pos="0"/>
                </a:tabLst>
              </a:pPr>
              <a:endParaRPr b="0" lang="en-US" sz="1500" spc="-1" strike="noStrike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989" name="Group 108"/>
            <p:cNvGrpSpPr/>
            <p:nvPr/>
          </p:nvGrpSpPr>
          <p:grpSpPr>
            <a:xfrm>
              <a:off x="3469320" y="2333880"/>
              <a:ext cx="404640" cy="285840"/>
              <a:chOff x="3469320" y="2333880"/>
              <a:chExt cx="404640" cy="285840"/>
            </a:xfrm>
          </p:grpSpPr>
          <p:sp>
            <p:nvSpPr>
              <p:cNvPr id="990" name="Line 26"/>
              <p:cNvSpPr/>
              <p:nvPr/>
            </p:nvSpPr>
            <p:spPr>
              <a:xfrm>
                <a:off x="3469320" y="2333880"/>
                <a:ext cx="360" cy="285840"/>
              </a:xfrm>
              <a:prstGeom prst="line">
                <a:avLst/>
              </a:prstGeom>
              <a:ln w="3810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IN" sz="13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991" name="Line 27"/>
              <p:cNvSpPr/>
              <p:nvPr/>
            </p:nvSpPr>
            <p:spPr>
              <a:xfrm>
                <a:off x="3474000" y="2341080"/>
                <a:ext cx="399960" cy="360"/>
              </a:xfrm>
              <a:prstGeom prst="line">
                <a:avLst/>
              </a:prstGeom>
              <a:ln w="38100">
                <a:solidFill>
                  <a:srgbClr val="000000"/>
                </a:solidFill>
                <a:round/>
                <a:tailEnd len="lg" type="stealth" w="lg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en-IN" sz="13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992" name="Rectangle 27"/>
            <p:cNvSpPr/>
            <p:nvPr/>
          </p:nvSpPr>
          <p:spPr>
            <a:xfrm>
              <a:off x="2734200" y="2669400"/>
              <a:ext cx="615960" cy="846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9960" bIns="39960" anchor="ctr">
              <a:noAutofit/>
            </a:bodyPr>
            <a:p>
              <a:pPr algn="ctr" defTabSz="685800">
                <a:lnSpc>
                  <a:spcPct val="100000"/>
                </a:lnSpc>
                <a:tabLst>
                  <a:tab algn="l" pos="0"/>
                </a:tabLst>
              </a:pPr>
              <a:endParaRPr b="0" lang="en-IN" sz="13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993" name="Group 102"/>
            <p:cNvGrpSpPr/>
            <p:nvPr/>
          </p:nvGrpSpPr>
          <p:grpSpPr>
            <a:xfrm>
              <a:off x="2677680" y="1531080"/>
              <a:ext cx="840240" cy="1222920"/>
              <a:chOff x="2677680" y="1531080"/>
              <a:chExt cx="840240" cy="1222920"/>
            </a:xfrm>
          </p:grpSpPr>
          <p:sp>
            <p:nvSpPr>
              <p:cNvPr id="994" name="Oval 6"/>
              <p:cNvSpPr/>
              <p:nvPr/>
            </p:nvSpPr>
            <p:spPr>
              <a:xfrm>
                <a:off x="2677680" y="1531080"/>
                <a:ext cx="840240" cy="647640"/>
              </a:xfrm>
              <a:prstGeom prst="ellipse">
                <a:avLst/>
              </a:prstGeom>
              <a:solidFill>
                <a:srgbClr val="00b0f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algn="ctr"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500" spc="-1" strike="noStrike">
                    <a:solidFill>
                      <a:srgbClr val="000000"/>
                    </a:solidFill>
                    <a:latin typeface="Verdana"/>
                  </a:rPr>
                  <a:t>GR</a:t>
                </a:r>
                <a:endParaRPr b="0" lang="en-US" sz="15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5" name="Oval 33"/>
              <p:cNvSpPr/>
              <p:nvPr/>
            </p:nvSpPr>
            <p:spPr>
              <a:xfrm>
                <a:off x="2677680" y="2073960"/>
                <a:ext cx="719280" cy="680040"/>
              </a:xfrm>
              <a:prstGeom prst="ellipse">
                <a:avLst/>
              </a:prstGeom>
              <a:solidFill>
                <a:srgbClr val="9a0000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algn="ctr"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500" spc="-1" strike="noStrike">
                    <a:solidFill>
                      <a:srgbClr val="ffffff"/>
                    </a:solidFill>
                    <a:latin typeface="Verdana"/>
                  </a:rPr>
                  <a:t>BBM1</a:t>
                </a:r>
                <a:endParaRPr b="0" lang="en-US" sz="15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996" name="TextBox 31"/>
            <p:cNvSpPr/>
            <p:nvPr/>
          </p:nvSpPr>
          <p:spPr>
            <a:xfrm>
              <a:off x="3674160" y="2573280"/>
              <a:ext cx="6426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0" i="1" lang="en-US" sz="1350" spc="-1" strike="noStrike">
                  <a:solidFill>
                    <a:srgbClr val="ffffff"/>
                  </a:solidFill>
                  <a:latin typeface="Calibri"/>
                </a:rPr>
                <a:t>BBM1</a:t>
              </a:r>
              <a:endParaRPr b="0" lang="en-US" sz="13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7" name="TextBox 34"/>
            <p:cNvSpPr/>
            <p:nvPr/>
          </p:nvSpPr>
          <p:spPr>
            <a:xfrm>
              <a:off x="1673640" y="886320"/>
              <a:ext cx="443196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</a:rPr>
                <a:t>Dex-inducible gene expression system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</a:rPr>
                <a:t>in seedlings 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98" name="TextBox 37"/>
          <p:cNvSpPr/>
          <p:nvPr/>
        </p:nvSpPr>
        <p:spPr>
          <a:xfrm>
            <a:off x="2232000" y="47880"/>
            <a:ext cx="67618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  <a:tabLst>
                <a:tab algn="l" pos="0"/>
              </a:tabLst>
            </a:pPr>
            <a:r>
              <a:rPr b="1" i="1" lang="en-US" sz="3200" spc="-1" strike="noStrike">
                <a:solidFill>
                  <a:srgbClr val="004197"/>
                </a:solidFill>
                <a:latin typeface="Times New Roman"/>
              </a:rPr>
              <a:t>BBM1</a:t>
            </a:r>
            <a:r>
              <a:rPr b="1" lang="en-US" sz="3200" spc="-1" strike="noStrike">
                <a:solidFill>
                  <a:srgbClr val="004197"/>
                </a:solidFill>
                <a:latin typeface="Times New Roman"/>
              </a:rPr>
              <a:t> Activates  its Own Expression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99" name="Group 6"/>
          <p:cNvGrpSpPr/>
          <p:nvPr/>
        </p:nvGrpSpPr>
        <p:grpSpPr>
          <a:xfrm>
            <a:off x="6162840" y="633960"/>
            <a:ext cx="4353120" cy="3491280"/>
            <a:chOff x="6162840" y="633960"/>
            <a:chExt cx="4353120" cy="3491280"/>
          </a:xfrm>
        </p:grpSpPr>
        <p:grpSp>
          <p:nvGrpSpPr>
            <p:cNvPr id="1000" name="Group 51"/>
            <p:cNvGrpSpPr/>
            <p:nvPr/>
          </p:nvGrpSpPr>
          <p:grpSpPr>
            <a:xfrm>
              <a:off x="6162840" y="867240"/>
              <a:ext cx="4252680" cy="2912760"/>
              <a:chOff x="6162840" y="867240"/>
              <a:chExt cx="4252680" cy="2912760"/>
            </a:xfrm>
          </p:grpSpPr>
          <p:sp>
            <p:nvSpPr>
              <p:cNvPr id="1001" name="TextBox 52"/>
              <p:cNvSpPr/>
              <p:nvPr/>
            </p:nvSpPr>
            <p:spPr>
              <a:xfrm rot="16200000">
                <a:off x="5209560" y="1934280"/>
                <a:ext cx="2307960" cy="401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1800" spc="-1" strike="noStrike">
                    <a:solidFill>
                      <a:srgbClr val="000000"/>
                    </a:solidFill>
                    <a:latin typeface="Times New Roman"/>
                  </a:rPr>
                  <a:t>Log</a:t>
                </a:r>
                <a:r>
                  <a:rPr b="1" lang="en-US" sz="1800" spc="-1" strike="noStrike" baseline="-25000">
                    <a:solidFill>
                      <a:srgbClr val="000000"/>
                    </a:solidFill>
                    <a:latin typeface="Times New Roman"/>
                  </a:rPr>
                  <a:t>2</a:t>
                </a:r>
                <a:r>
                  <a:rPr b="1" lang="en-US" sz="1800" spc="-1" strike="noStrike">
                    <a:solidFill>
                      <a:srgbClr val="000000"/>
                    </a:solidFill>
                    <a:latin typeface="Times New Roman"/>
                  </a:rPr>
                  <a:t> Fold Change</a:t>
                </a:r>
                <a:endParaRPr b="0" lang="en-US" sz="1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1002" name="Picture 53" descr="A close up of a logo&#10;&#10;Description generated with very high confidence"/>
              <p:cNvPicPr/>
              <p:nvPr/>
            </p:nvPicPr>
            <p:blipFill>
              <a:blip r:embed="rId1"/>
              <a:stretch/>
            </p:blipFill>
            <p:spPr>
              <a:xfrm>
                <a:off x="6553440" y="867240"/>
                <a:ext cx="3862080" cy="291276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003" name="TextBox 55"/>
            <p:cNvSpPr/>
            <p:nvPr/>
          </p:nvSpPr>
          <p:spPr>
            <a:xfrm>
              <a:off x="7056000" y="633960"/>
              <a:ext cx="345996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en-US" sz="2000" spc="-1" strike="noStrike">
                  <a:solidFill>
                    <a:srgbClr val="000000"/>
                  </a:solidFill>
                  <a:latin typeface="Times New Roman"/>
                </a:rPr>
                <a:t>BBM1</a:t>
              </a:r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</a:rPr>
                <a:t> endogenous transcript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</a:rPr>
                <a:t>in Seedlings (2 week old)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4" name="TextBox 62"/>
            <p:cNvSpPr/>
            <p:nvPr/>
          </p:nvSpPr>
          <p:spPr>
            <a:xfrm>
              <a:off x="6876720" y="3608640"/>
              <a:ext cx="3459960" cy="51660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     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Mock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  DEX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DEX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	</a:t>
              </a:r>
              <a:r>
                <a:rPr b="0" lang="en-US" sz="1400" spc="-1" strike="noStrike">
                  <a:solidFill>
                    <a:srgbClr val="000000"/>
                  </a:solidFill>
                  <a:latin typeface="Arial"/>
                </a:rPr>
                <a:t>+ CYC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05" name="Group 5"/>
          <p:cNvGrpSpPr/>
          <p:nvPr/>
        </p:nvGrpSpPr>
        <p:grpSpPr>
          <a:xfrm>
            <a:off x="1814760" y="3780360"/>
            <a:ext cx="4150080" cy="2829960"/>
            <a:chOff x="1814760" y="3780360"/>
            <a:chExt cx="4150080" cy="2829960"/>
          </a:xfrm>
        </p:grpSpPr>
        <p:grpSp>
          <p:nvGrpSpPr>
            <p:cNvPr id="1006" name="Group 3"/>
            <p:cNvGrpSpPr/>
            <p:nvPr/>
          </p:nvGrpSpPr>
          <p:grpSpPr>
            <a:xfrm>
              <a:off x="1814760" y="3780360"/>
              <a:ext cx="4150080" cy="2829960"/>
              <a:chOff x="1814760" y="3780360"/>
              <a:chExt cx="4150080" cy="2829960"/>
            </a:xfrm>
          </p:grpSpPr>
          <p:pic>
            <p:nvPicPr>
              <p:cNvPr id="1007" name="Picture 23" descr=""/>
              <p:cNvPicPr/>
              <p:nvPr/>
            </p:nvPicPr>
            <p:blipFill>
              <a:blip r:embed="rId2"/>
              <a:stretch/>
            </p:blipFill>
            <p:spPr>
              <a:xfrm>
                <a:off x="1814760" y="3780360"/>
                <a:ext cx="4150080" cy="28299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008" name="TextBox 59"/>
              <p:cNvSpPr/>
              <p:nvPr/>
            </p:nvSpPr>
            <p:spPr>
              <a:xfrm>
                <a:off x="4273200" y="4620960"/>
                <a:ext cx="61056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200" spc="-1" strike="noStrike">
                    <a:solidFill>
                      <a:srgbClr val="ffffff"/>
                    </a:solidFill>
                    <a:latin typeface="Calibri"/>
                  </a:rPr>
                  <a:t>BBM1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9" name="TextBox 60"/>
              <p:cNvSpPr/>
              <p:nvPr/>
            </p:nvSpPr>
            <p:spPr>
              <a:xfrm>
                <a:off x="4592160" y="5319000"/>
                <a:ext cx="64980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200" spc="-1" strike="noStrike">
                    <a:solidFill>
                      <a:srgbClr val="ffffff"/>
                    </a:solidFill>
                    <a:latin typeface="Calibri"/>
                  </a:rPr>
                  <a:t>BBM1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0" name="TextBox 61"/>
              <p:cNvSpPr/>
              <p:nvPr/>
            </p:nvSpPr>
            <p:spPr>
              <a:xfrm>
                <a:off x="5120280" y="4790160"/>
                <a:ext cx="56736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i="1" lang="en-US" sz="1200" spc="-1" strike="noStrike">
                    <a:solidFill>
                      <a:srgbClr val="ffffff"/>
                    </a:solidFill>
                    <a:latin typeface="Calibri"/>
                  </a:rPr>
                  <a:t>BBM1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11" name="TextBox 4"/>
            <p:cNvSpPr/>
            <p:nvPr/>
          </p:nvSpPr>
          <p:spPr>
            <a:xfrm>
              <a:off x="2243160" y="4775400"/>
              <a:ext cx="1769040" cy="69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002060"/>
                  </a:solidFill>
                  <a:latin typeface="Calibri"/>
                </a:rPr>
                <a:t>Auto-activation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002060"/>
                  </a:solidFill>
                  <a:latin typeface="Calibri"/>
                </a:rPr>
                <a:t>of BBM1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2" name="Group 71"/>
          <p:cNvGrpSpPr/>
          <p:nvPr/>
        </p:nvGrpSpPr>
        <p:grpSpPr>
          <a:xfrm>
            <a:off x="6404760" y="3926160"/>
            <a:ext cx="3931920" cy="2780280"/>
            <a:chOff x="6404760" y="3926160"/>
            <a:chExt cx="3931920" cy="2780280"/>
          </a:xfrm>
        </p:grpSpPr>
        <p:pic>
          <p:nvPicPr>
            <p:cNvPr id="1013" name="Picture 72" descr="A picture containing screenshot&#10;&#10;Description generated with high confidence"/>
            <p:cNvPicPr/>
            <p:nvPr/>
          </p:nvPicPr>
          <p:blipFill>
            <a:blip r:embed="rId3"/>
            <a:stretch/>
          </p:blipFill>
          <p:spPr>
            <a:xfrm>
              <a:off x="6824520" y="4617360"/>
              <a:ext cx="2843280" cy="1813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14" name="TextBox 73"/>
            <p:cNvSpPr/>
            <p:nvPr/>
          </p:nvSpPr>
          <p:spPr>
            <a:xfrm rot="18172200">
              <a:off x="6998400" y="4231080"/>
              <a:ext cx="8618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050" spc="-1" strike="noStrike">
                  <a:solidFill>
                    <a:srgbClr val="000000"/>
                  </a:solidFill>
                  <a:latin typeface="Times New Roman"/>
                </a:rPr>
                <a:t>NO DNA</a:t>
              </a:r>
              <a:endParaRPr b="0" lang="en-US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5" name="TextBox 74"/>
            <p:cNvSpPr/>
            <p:nvPr/>
          </p:nvSpPr>
          <p:spPr>
            <a:xfrm rot="18172200">
              <a:off x="7479360" y="4265640"/>
              <a:ext cx="8618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050" spc="-1" strike="noStrike">
                  <a:solidFill>
                    <a:srgbClr val="000000"/>
                  </a:solidFill>
                  <a:latin typeface="Times New Roman"/>
                </a:rPr>
                <a:t>Calli cDNA</a:t>
              </a:r>
              <a:endParaRPr b="0" lang="en-US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6" name="TextBox 75"/>
            <p:cNvSpPr/>
            <p:nvPr/>
          </p:nvSpPr>
          <p:spPr>
            <a:xfrm rot="18172200">
              <a:off x="7928640" y="4252680"/>
              <a:ext cx="8618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050" spc="-1" strike="noStrike">
                  <a:solidFill>
                    <a:srgbClr val="000000"/>
                  </a:solidFill>
                  <a:latin typeface="Times New Roman"/>
                </a:rPr>
                <a:t>Mock I</a:t>
              </a:r>
              <a:endParaRPr b="0" lang="en-US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7" name="TextBox 76"/>
            <p:cNvSpPr/>
            <p:nvPr/>
          </p:nvSpPr>
          <p:spPr>
            <a:xfrm rot="18172200">
              <a:off x="8290440" y="4239360"/>
              <a:ext cx="8618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050" spc="-1" strike="noStrike">
                  <a:solidFill>
                    <a:srgbClr val="000000"/>
                  </a:solidFill>
                  <a:latin typeface="Times New Roman"/>
                </a:rPr>
                <a:t>Dex I</a:t>
              </a:r>
              <a:endParaRPr b="0" lang="en-US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8" name="TextBox 77"/>
            <p:cNvSpPr/>
            <p:nvPr/>
          </p:nvSpPr>
          <p:spPr>
            <a:xfrm rot="18172200">
              <a:off x="8675640" y="4257720"/>
              <a:ext cx="8618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050" spc="-1" strike="noStrike">
                  <a:solidFill>
                    <a:srgbClr val="000000"/>
                  </a:solidFill>
                  <a:latin typeface="Times New Roman"/>
                </a:rPr>
                <a:t>Dex+Cyc I</a:t>
              </a:r>
              <a:endParaRPr b="0" lang="en-US" sz="10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9" name="TextBox 78"/>
            <p:cNvSpPr/>
            <p:nvPr/>
          </p:nvSpPr>
          <p:spPr>
            <a:xfrm>
              <a:off x="6404760" y="6342480"/>
              <a:ext cx="39319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800" spc="-1" strike="noStrike">
                  <a:solidFill>
                    <a:srgbClr val="000000"/>
                  </a:solidFill>
                  <a:latin typeface="Times New Roman"/>
                </a:rPr>
                <a:t>PCR of </a:t>
              </a:r>
              <a:r>
                <a:rPr b="1" i="1" lang="en-US" sz="1800" spc="-1" strike="noStrike">
                  <a:solidFill>
                    <a:srgbClr val="000000"/>
                  </a:solidFill>
                  <a:latin typeface="Times New Roman"/>
                </a:rPr>
                <a:t>BBM1</a:t>
              </a:r>
              <a:r>
                <a:rPr b="1" lang="en-US" sz="1800" spc="-1" strike="noStrike">
                  <a:solidFill>
                    <a:srgbClr val="000000"/>
                  </a:solidFill>
                  <a:latin typeface="Times New Roman"/>
                </a:rPr>
                <a:t> endogenous transcript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7" dur="indefinite" restart="never" nodeType="tmRoot">
          <p:childTnLst>
            <p:seq>
              <p:cTn id="138" dur="indefinite" nodeType="mainSeq">
                <p:childTnLst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Picture 9" descr=""/>
          <p:cNvPicPr/>
          <p:nvPr/>
        </p:nvPicPr>
        <p:blipFill>
          <a:blip r:embed="rId1"/>
          <a:srcRect l="83663" t="24378" r="1249" b="25850"/>
          <a:stretch/>
        </p:blipFill>
        <p:spPr>
          <a:xfrm>
            <a:off x="9259200" y="2314800"/>
            <a:ext cx="1379160" cy="1706040"/>
          </a:xfrm>
          <a:prstGeom prst="rect">
            <a:avLst/>
          </a:prstGeom>
          <a:ln w="0">
            <a:noFill/>
          </a:ln>
        </p:spPr>
      </p:pic>
      <p:cxnSp>
        <p:nvCxnSpPr>
          <p:cNvPr id="1021" name="Straight Arrow Connector 13"/>
          <p:cNvCxnSpPr/>
          <p:nvPr/>
        </p:nvCxnSpPr>
        <p:spPr>
          <a:xfrm>
            <a:off x="2973960" y="3161160"/>
            <a:ext cx="1029240" cy="6840"/>
          </a:xfrm>
          <a:prstGeom prst="straightConnector1">
            <a:avLst/>
          </a:prstGeom>
          <a:ln w="57150">
            <a:solidFill>
              <a:srgbClr val="000000"/>
            </a:solidFill>
            <a:tailEnd len="med" type="triangle" w="med"/>
          </a:ln>
        </p:spPr>
      </p:cxnSp>
      <p:cxnSp>
        <p:nvCxnSpPr>
          <p:cNvPr id="1022" name="Straight Arrow Connector 14"/>
          <p:cNvCxnSpPr/>
          <p:nvPr/>
        </p:nvCxnSpPr>
        <p:spPr>
          <a:xfrm>
            <a:off x="6220080" y="3192120"/>
            <a:ext cx="500040" cy="360"/>
          </a:xfrm>
          <a:prstGeom prst="straightConnector1">
            <a:avLst/>
          </a:prstGeom>
          <a:ln w="57150">
            <a:solidFill>
              <a:srgbClr val="000000"/>
            </a:solidFill>
            <a:tailEnd len="med" type="triangle" w="med"/>
          </a:ln>
        </p:spPr>
      </p:cxnSp>
      <p:cxnSp>
        <p:nvCxnSpPr>
          <p:cNvPr id="1023" name="Straight Arrow Connector 16"/>
          <p:cNvCxnSpPr/>
          <p:nvPr/>
        </p:nvCxnSpPr>
        <p:spPr>
          <a:xfrm>
            <a:off x="8750520" y="3186000"/>
            <a:ext cx="500400" cy="360"/>
          </a:xfrm>
          <a:prstGeom prst="straightConnector1">
            <a:avLst/>
          </a:prstGeom>
          <a:ln w="57150">
            <a:solidFill>
              <a:srgbClr val="000000"/>
            </a:solidFill>
            <a:tailEnd len="med" type="triangle" w="med"/>
          </a:ln>
        </p:spPr>
      </p:cxnSp>
      <p:sp>
        <p:nvSpPr>
          <p:cNvPr id="1024" name="TextBox 22"/>
          <p:cNvSpPr/>
          <p:nvPr/>
        </p:nvSpPr>
        <p:spPr>
          <a:xfrm>
            <a:off x="9614520" y="3986280"/>
            <a:ext cx="8910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350" spc="-1" strike="noStrike">
                <a:solidFill>
                  <a:srgbClr val="000000"/>
                </a:solidFill>
                <a:latin typeface="Times New Roman"/>
              </a:rPr>
              <a:t>Embryo</a:t>
            </a:r>
            <a:endParaRPr b="0" lang="en-US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5" name="TextBox 23"/>
          <p:cNvSpPr/>
          <p:nvPr/>
        </p:nvSpPr>
        <p:spPr>
          <a:xfrm>
            <a:off x="2962440" y="2872440"/>
            <a:ext cx="122328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350" spc="-1" strike="noStrike">
                <a:solidFill>
                  <a:srgbClr val="000000"/>
                </a:solidFill>
                <a:latin typeface="Times New Roman"/>
              </a:rPr>
              <a:t>Fertilization</a:t>
            </a:r>
            <a:endParaRPr b="0" lang="en-US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TextBox 24"/>
          <p:cNvSpPr/>
          <p:nvPr/>
        </p:nvSpPr>
        <p:spPr>
          <a:xfrm>
            <a:off x="4303800" y="1729800"/>
            <a:ext cx="17092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2.5.HAP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G1 (karyogamy)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TextBox 25"/>
          <p:cNvSpPr/>
          <p:nvPr/>
        </p:nvSpPr>
        <p:spPr>
          <a:xfrm>
            <a:off x="7062480" y="1729800"/>
            <a:ext cx="14205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5-9 HAP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Times New Roman"/>
              </a:rPr>
              <a:t>S – G2 phases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TextBox 27"/>
          <p:cNvSpPr/>
          <p:nvPr/>
        </p:nvSpPr>
        <p:spPr>
          <a:xfrm>
            <a:off x="1702080" y="118440"/>
            <a:ext cx="8803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11893"/>
                </a:solidFill>
                <a:latin typeface="Times New Roman"/>
              </a:rPr>
              <a:t>Sequential activation of BBM1 alleles in Zygotes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9" name="Picture 30" descr=""/>
          <p:cNvPicPr/>
          <p:nvPr/>
        </p:nvPicPr>
        <p:blipFill>
          <a:blip r:embed="rId2"/>
          <a:stretch/>
        </p:blipFill>
        <p:spPr>
          <a:xfrm>
            <a:off x="6810120" y="2314800"/>
            <a:ext cx="1926000" cy="174816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20" descr=""/>
          <p:cNvPicPr/>
          <p:nvPr/>
        </p:nvPicPr>
        <p:blipFill>
          <a:blip r:embed="rId3"/>
          <a:srcRect l="28203" t="13610" r="46245" b="27322"/>
          <a:stretch/>
        </p:blipFill>
        <p:spPr>
          <a:xfrm>
            <a:off x="4108680" y="2382840"/>
            <a:ext cx="2030760" cy="1663920"/>
          </a:xfrm>
          <a:prstGeom prst="rect">
            <a:avLst/>
          </a:prstGeom>
          <a:ln w="0">
            <a:noFill/>
          </a:ln>
        </p:spPr>
      </p:pic>
      <p:grpSp>
        <p:nvGrpSpPr>
          <p:cNvPr id="1031" name="Group 2"/>
          <p:cNvGrpSpPr/>
          <p:nvPr/>
        </p:nvGrpSpPr>
        <p:grpSpPr>
          <a:xfrm>
            <a:off x="1585440" y="1521720"/>
            <a:ext cx="1862280" cy="3655440"/>
            <a:chOff x="1585440" y="1521720"/>
            <a:chExt cx="1862280" cy="3655440"/>
          </a:xfrm>
        </p:grpSpPr>
        <p:pic>
          <p:nvPicPr>
            <p:cNvPr id="1032" name="Picture 31" descr=""/>
            <p:cNvPicPr/>
            <p:nvPr/>
          </p:nvPicPr>
          <p:blipFill>
            <a:blip r:embed="rId4"/>
            <a:stretch/>
          </p:blipFill>
          <p:spPr>
            <a:xfrm>
              <a:off x="1743840" y="1925640"/>
              <a:ext cx="1418400" cy="1015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3" name="Picture 32" descr=""/>
            <p:cNvPicPr/>
            <p:nvPr/>
          </p:nvPicPr>
          <p:blipFill>
            <a:blip r:embed="rId5"/>
            <a:stretch/>
          </p:blipFill>
          <p:spPr>
            <a:xfrm>
              <a:off x="1585440" y="3214800"/>
              <a:ext cx="1862280" cy="1510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4" name="TextBox 1"/>
            <p:cNvSpPr/>
            <p:nvPr/>
          </p:nvSpPr>
          <p:spPr>
            <a:xfrm>
              <a:off x="2064600" y="1521720"/>
              <a:ext cx="7768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active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5" name="TextBox 28"/>
            <p:cNvSpPr/>
            <p:nvPr/>
          </p:nvSpPr>
          <p:spPr>
            <a:xfrm>
              <a:off x="2086200" y="4813200"/>
              <a:ext cx="1016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silenced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36" name="TextBox 3"/>
          <p:cNvSpPr/>
          <p:nvPr/>
        </p:nvSpPr>
        <p:spPr>
          <a:xfrm>
            <a:off x="4688280" y="4421520"/>
            <a:ext cx="1232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♂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allele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expressed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TextBox 34"/>
          <p:cNvSpPr/>
          <p:nvPr/>
        </p:nvSpPr>
        <p:spPr>
          <a:xfrm>
            <a:off x="7018200" y="4351680"/>
            <a:ext cx="1663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Both alleles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expressed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Due to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auto-activation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TextBox 3"/>
          <p:cNvSpPr/>
          <p:nvPr/>
        </p:nvSpPr>
        <p:spPr>
          <a:xfrm>
            <a:off x="1634400" y="26640"/>
            <a:ext cx="86576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Parthenogenesis induction by  BBM1 is incomplete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Only 5%-29% (% of progeny that are haploid)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9" name="TextBox 4"/>
          <p:cNvSpPr/>
          <p:nvPr/>
        </p:nvSpPr>
        <p:spPr>
          <a:xfrm>
            <a:off x="972360" y="1189440"/>
            <a:ext cx="9510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Are we missing other factors that may participate in the zygotic transition?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0" name="TextBox 5"/>
          <p:cNvSpPr/>
          <p:nvPr/>
        </p:nvSpPr>
        <p:spPr>
          <a:xfrm>
            <a:off x="972360" y="1728360"/>
            <a:ext cx="99565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Re-examine Zygote transcriptome: Parent-of-origin datasets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WOX9 transcription factor is also expressed only from the male genome at the early stages (2.5h, after karyogamy)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1" name="TextBox 1"/>
          <p:cNvSpPr/>
          <p:nvPr/>
        </p:nvSpPr>
        <p:spPr>
          <a:xfrm>
            <a:off x="525960" y="5445000"/>
            <a:ext cx="9956520" cy="118692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defTabSz="914400">
              <a:lnSpc>
                <a:spcPct val="100000"/>
              </a:lnSpc>
            </a:pP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WOX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genes: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WUSCHEL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-like Homeobox gene family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Founding member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WUSCHEL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 required for shoot meristem specification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In Arabidopsis, </a:t>
            </a:r>
            <a:r>
              <a:rPr b="0" i="1" lang="en-US" sz="2400" spc="-1" strike="noStrike">
                <a:solidFill>
                  <a:srgbClr val="000000"/>
                </a:solidFill>
                <a:latin typeface="Calibri"/>
              </a:rPr>
              <a:t>WOX2, WOX8, WOX9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required for normal embryogenesis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2" name="Picture 6" descr="A picture containing calendar&#10;&#10;Description automatically generated"/>
          <p:cNvPicPr/>
          <p:nvPr/>
        </p:nvPicPr>
        <p:blipFill>
          <a:blip r:embed="rId1"/>
          <a:stretch/>
        </p:blipFill>
        <p:spPr>
          <a:xfrm>
            <a:off x="2072880" y="3474000"/>
            <a:ext cx="6434280" cy="1782360"/>
          </a:xfrm>
          <a:prstGeom prst="rect">
            <a:avLst/>
          </a:prstGeom>
          <a:ln w="0">
            <a:noFill/>
          </a:ln>
        </p:spPr>
      </p:pic>
      <p:sp>
        <p:nvSpPr>
          <p:cNvPr id="1043" name="TextBox 7"/>
          <p:cNvSpPr/>
          <p:nvPr/>
        </p:nvSpPr>
        <p:spPr>
          <a:xfrm>
            <a:off x="8118000" y="4948560"/>
            <a:ext cx="31438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Anderson et al. 2017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Developmental Cell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5" dur="indefinite" restart="never" nodeType="tmRoot">
          <p:childTnLst>
            <p:seq>
              <p:cTn id="186" dur="indefinite" nodeType="mainSeq">
                <p:childTnLst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TextBox 3"/>
          <p:cNvSpPr/>
          <p:nvPr/>
        </p:nvSpPr>
        <p:spPr>
          <a:xfrm>
            <a:off x="1257840" y="115920"/>
            <a:ext cx="104756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BBM1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in egg cell: Parthenogenesis induction frequency 5%-29%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5" name="TextBox 4"/>
          <p:cNvSpPr/>
          <p:nvPr/>
        </p:nvSpPr>
        <p:spPr>
          <a:xfrm>
            <a:off x="1257840" y="687600"/>
            <a:ext cx="93585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Experiment: Co-express 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WOX9 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+ </a:t>
            </a:r>
            <a:r>
              <a:rPr b="0" i="1" lang="en-US" sz="2800" spc="-1" strike="noStrike">
                <a:solidFill>
                  <a:srgbClr val="000000"/>
                </a:solidFill>
                <a:latin typeface="Calibri"/>
              </a:rPr>
              <a:t>BBM1</a:t>
            </a: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 in the egg cell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6" name="TextBox 5"/>
          <p:cNvSpPr/>
          <p:nvPr/>
        </p:nvSpPr>
        <p:spPr>
          <a:xfrm>
            <a:off x="819360" y="4483440"/>
            <a:ext cx="10129320" cy="51660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011893"/>
                </a:solidFill>
                <a:latin typeface="Calibri"/>
              </a:rPr>
              <a:t>BBM1</a:t>
            </a: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 + </a:t>
            </a:r>
            <a:r>
              <a:rPr b="0" i="1" lang="en-US" sz="2800" spc="-1" strike="noStrike">
                <a:solidFill>
                  <a:srgbClr val="011893"/>
                </a:solidFill>
                <a:latin typeface="Calibri"/>
              </a:rPr>
              <a:t>WOX9</a:t>
            </a: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 result: Parthenogenesis frequency reaches 85-90%!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47" name="Straight Arrow Connector 6"/>
          <p:cNvCxnSpPr/>
          <p:nvPr/>
        </p:nvCxnSpPr>
        <p:spPr>
          <a:xfrm>
            <a:off x="5380200" y="3135600"/>
            <a:ext cx="731880" cy="36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048" name="TextBox 7"/>
          <p:cNvSpPr/>
          <p:nvPr/>
        </p:nvSpPr>
        <p:spPr>
          <a:xfrm>
            <a:off x="6529680" y="2658600"/>
            <a:ext cx="376956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Embryo (1N)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develops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Times New Roman"/>
              </a:rPr>
              <a:t>without fertilization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TextBox 59"/>
          <p:cNvSpPr/>
          <p:nvPr/>
        </p:nvSpPr>
        <p:spPr>
          <a:xfrm>
            <a:off x="1150920" y="5218200"/>
            <a:ext cx="9465120" cy="821160"/>
          </a:xfrm>
          <a:prstGeom prst="rect">
            <a:avLst/>
          </a:prstGeom>
          <a:noFill/>
          <a:ln w="0">
            <a:solidFill>
              <a:srgbClr val="0070c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NOTE: Expression of </a:t>
            </a: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WOX9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alone does not result in Parthenogenesis: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Therefore </a:t>
            </a: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WOX9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functions as an enhancer of </a:t>
            </a: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BBM1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0" name="Group 64"/>
          <p:cNvGrpSpPr/>
          <p:nvPr/>
        </p:nvGrpSpPr>
        <p:grpSpPr>
          <a:xfrm>
            <a:off x="2259720" y="1797120"/>
            <a:ext cx="3119760" cy="2431440"/>
            <a:chOff x="2259720" y="1797120"/>
            <a:chExt cx="3119760" cy="2431440"/>
          </a:xfrm>
        </p:grpSpPr>
        <p:grpSp>
          <p:nvGrpSpPr>
            <p:cNvPr id="1051" name="Group 63"/>
            <p:cNvGrpSpPr/>
            <p:nvPr/>
          </p:nvGrpSpPr>
          <p:grpSpPr>
            <a:xfrm>
              <a:off x="2259720" y="1797120"/>
              <a:ext cx="3119760" cy="2431440"/>
              <a:chOff x="2259720" y="1797120"/>
              <a:chExt cx="3119760" cy="2431440"/>
            </a:xfrm>
          </p:grpSpPr>
          <p:grpSp>
            <p:nvGrpSpPr>
              <p:cNvPr id="1052" name="Group 8"/>
              <p:cNvGrpSpPr/>
              <p:nvPr/>
            </p:nvGrpSpPr>
            <p:grpSpPr>
              <a:xfrm>
                <a:off x="3059640" y="2754720"/>
                <a:ext cx="193680" cy="183240"/>
                <a:chOff x="3059640" y="2754720"/>
                <a:chExt cx="193680" cy="183240"/>
              </a:xfrm>
            </p:grpSpPr>
            <p:cxnSp>
              <p:nvCxnSpPr>
                <p:cNvPr id="1053" name="Straight Connector 11"/>
                <p:cNvCxnSpPr/>
                <p:nvPr/>
              </p:nvCxnSpPr>
              <p:spPr>
                <a:xfrm>
                  <a:off x="3067560" y="2754720"/>
                  <a:ext cx="360" cy="183600"/>
                </a:xfrm>
                <a:prstGeom prst="straightConnector1">
                  <a:avLst/>
                </a:prstGeom>
                <a:ln w="38100">
                  <a:solidFill>
                    <a:srgbClr val="cc0066"/>
                  </a:solidFill>
                  <a:round/>
                </a:ln>
              </p:spPr>
            </p:cxnSp>
            <p:cxnSp>
              <p:nvCxnSpPr>
                <p:cNvPr id="1054" name="Straight Arrow Connector 12"/>
                <p:cNvCxnSpPr/>
                <p:nvPr/>
              </p:nvCxnSpPr>
              <p:spPr>
                <a:xfrm>
                  <a:off x="3059640" y="2765160"/>
                  <a:ext cx="194040" cy="360"/>
                </a:xfrm>
                <a:prstGeom prst="straightConnector1">
                  <a:avLst/>
                </a:prstGeom>
                <a:ln w="38100">
                  <a:solidFill>
                    <a:srgbClr val="cc0066"/>
                  </a:solidFill>
                  <a:round/>
                  <a:tailEnd len="med" type="triangle" w="med"/>
                </a:ln>
              </p:spPr>
            </p:cxnSp>
          </p:grpSp>
          <p:grpSp>
            <p:nvGrpSpPr>
              <p:cNvPr id="1055" name="Group 2"/>
              <p:cNvGrpSpPr/>
              <p:nvPr/>
            </p:nvGrpSpPr>
            <p:grpSpPr>
              <a:xfrm>
                <a:off x="2259720" y="1797120"/>
                <a:ext cx="3119760" cy="2431440"/>
                <a:chOff x="2259720" y="1797120"/>
                <a:chExt cx="3119760" cy="2431440"/>
              </a:xfrm>
            </p:grpSpPr>
            <p:sp>
              <p:nvSpPr>
                <p:cNvPr id="1056" name="TextBox 17"/>
                <p:cNvSpPr/>
                <p:nvPr/>
              </p:nvSpPr>
              <p:spPr>
                <a:xfrm flipH="1">
                  <a:off x="4318200" y="2502360"/>
                  <a:ext cx="1060920" cy="69948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spAutoFit/>
                </a:bodyPr>
                <a:p>
                  <a:pPr defTabSz="457200">
                    <a:lnSpc>
                      <a:spcPct val="100000"/>
                    </a:lnSpc>
                  </a:pPr>
                  <a:r>
                    <a:rPr b="1" lang="en-US" sz="2000" spc="-1" strike="noStrike">
                      <a:solidFill>
                        <a:srgbClr val="000000"/>
                      </a:solidFill>
                      <a:latin typeface="Calibri"/>
                    </a:rPr>
                    <a:t>Egg Cell (1N)</a:t>
                  </a:r>
                  <a:endParaRPr b="0" lang="en-US" sz="20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grpSp>
              <p:nvGrpSpPr>
                <p:cNvPr id="1057" name="Group 1"/>
                <p:cNvGrpSpPr/>
                <p:nvPr/>
              </p:nvGrpSpPr>
              <p:grpSpPr>
                <a:xfrm>
                  <a:off x="2259720" y="1797120"/>
                  <a:ext cx="2013120" cy="2431440"/>
                  <a:chOff x="2259720" y="1797120"/>
                  <a:chExt cx="2013120" cy="2431440"/>
                </a:xfrm>
              </p:grpSpPr>
              <p:sp>
                <p:nvSpPr>
                  <p:cNvPr id="1058" name="Oval 9"/>
                  <p:cNvSpPr/>
                  <p:nvPr/>
                </p:nvSpPr>
                <p:spPr>
                  <a:xfrm>
                    <a:off x="2259720" y="1797120"/>
                    <a:ext cx="1971720" cy="2431440"/>
                  </a:xfrm>
                  <a:prstGeom prst="ellipse">
                    <a:avLst/>
                  </a:prstGeom>
                  <a:noFill/>
                  <a:ln w="57150">
                    <a:solidFill>
                      <a:srgbClr val="000000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rIns="90000" tIns="45000" bIns="45000" anchor="ctr">
                    <a:noAutofit/>
                  </a:bodyPr>
                  <a:p>
                    <a:pPr algn="ctr" defTabSz="457200">
                      <a:lnSpc>
                        <a:spcPct val="100000"/>
                      </a:lnSpc>
                    </a:pPr>
                    <a:endParaRPr b="0" lang="en-US" sz="1800" spc="-1" strike="noStrike">
                      <a:solidFill>
                        <a:srgbClr val="ffffff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1059" name="Straight Connector 10"/>
                  <p:cNvCxnSpPr/>
                  <p:nvPr/>
                </p:nvCxnSpPr>
                <p:spPr>
                  <a:xfrm>
                    <a:off x="2853000" y="2946960"/>
                    <a:ext cx="560880" cy="12960"/>
                  </a:xfrm>
                  <a:prstGeom prst="straightConnector1">
                    <a:avLst/>
                  </a:prstGeom>
                  <a:ln w="76200">
                    <a:solidFill>
                      <a:srgbClr val="cc0066"/>
                    </a:solidFill>
                    <a:round/>
                  </a:ln>
                </p:spPr>
              </p:cxnSp>
              <p:pic>
                <p:nvPicPr>
                  <p:cNvPr id="1060" name="Picture 14" descr=""/>
                  <p:cNvPicPr/>
                  <p:nvPr/>
                </p:nvPicPr>
                <p:blipFill>
                  <a:blip r:embed="rId1"/>
                  <a:srcRect l="0" t="0" r="55773" b="0"/>
                  <a:stretch/>
                </p:blipFill>
                <p:spPr>
                  <a:xfrm flipH="1">
                    <a:off x="2512800" y="2390040"/>
                    <a:ext cx="293760" cy="5990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grpSp>
                <p:nvGrpSpPr>
                  <p:cNvPr id="1061" name="Group 113"/>
                  <p:cNvGrpSpPr/>
                  <p:nvPr/>
                </p:nvGrpSpPr>
                <p:grpSpPr>
                  <a:xfrm>
                    <a:off x="2415600" y="3351600"/>
                    <a:ext cx="551160" cy="289800"/>
                    <a:chOff x="2415600" y="3351600"/>
                    <a:chExt cx="551160" cy="289800"/>
                  </a:xfrm>
                </p:grpSpPr>
                <p:cxnSp>
                  <p:nvCxnSpPr>
                    <p:cNvPr id="1062" name="Straight Connector 19"/>
                    <p:cNvCxnSpPr/>
                    <p:nvPr/>
                  </p:nvCxnSpPr>
                  <p:spPr>
                    <a:xfrm flipV="1">
                      <a:off x="2415600" y="3366000"/>
                      <a:ext cx="551520" cy="100800"/>
                    </a:xfrm>
                    <a:prstGeom prst="straightConnector1">
                      <a:avLst/>
                    </a:prstGeom>
                    <a:ln w="76200">
                      <a:solidFill>
                        <a:srgbClr val="008000"/>
                      </a:solidFill>
                      <a:round/>
                    </a:ln>
                  </p:spPr>
                </p:cxnSp>
                <p:grpSp>
                  <p:nvGrpSpPr>
                    <p:cNvPr id="1063" name="Group 20"/>
                    <p:cNvGrpSpPr/>
                    <p:nvPr/>
                  </p:nvGrpSpPr>
                  <p:grpSpPr>
                    <a:xfrm>
                      <a:off x="2564280" y="3351600"/>
                      <a:ext cx="218520" cy="128520"/>
                      <a:chOff x="2564280" y="3351600"/>
                      <a:chExt cx="218520" cy="128520"/>
                    </a:xfrm>
                  </p:grpSpPr>
                  <p:grpSp>
                    <p:nvGrpSpPr>
                      <p:cNvPr id="1064" name="Group 6"/>
                      <p:cNvGrpSpPr/>
                      <p:nvPr/>
                    </p:nvGrpSpPr>
                    <p:grpSpPr>
                      <a:xfrm>
                        <a:off x="2565000" y="3351600"/>
                        <a:ext cx="217800" cy="125280"/>
                        <a:chOff x="2565000" y="3351600"/>
                        <a:chExt cx="217800" cy="125280"/>
                      </a:xfrm>
                    </p:grpSpPr>
                    <p:cxnSp>
                      <p:nvCxnSpPr>
                        <p:cNvPr id="1065" name="Straight Connector 27"/>
                        <p:cNvCxnSpPr/>
                        <p:nvPr/>
                      </p:nvCxnSpPr>
                      <p:spPr>
                        <a:xfrm>
                          <a:off x="2602080" y="338796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66" name="Straight Connector 28"/>
                        <p:cNvCxnSpPr/>
                        <p:nvPr/>
                      </p:nvCxnSpPr>
                      <p:spPr>
                        <a:xfrm>
                          <a:off x="2763360" y="335160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67" name="Straight Connector 29"/>
                        <p:cNvCxnSpPr/>
                        <p:nvPr/>
                      </p:nvCxnSpPr>
                      <p:spPr>
                        <a:xfrm>
                          <a:off x="2742480" y="335592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68" name="Straight Connector 30"/>
                        <p:cNvCxnSpPr/>
                        <p:nvPr/>
                      </p:nvCxnSpPr>
                      <p:spPr>
                        <a:xfrm>
                          <a:off x="2720880" y="3360240"/>
                          <a:ext cx="17640" cy="8568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69" name="Straight Connector 31"/>
                        <p:cNvCxnSpPr/>
                        <p:nvPr/>
                      </p:nvCxnSpPr>
                      <p:spPr>
                        <a:xfrm>
                          <a:off x="2701800" y="336888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70" name="Straight Connector 32"/>
                        <p:cNvCxnSpPr/>
                        <p:nvPr/>
                      </p:nvCxnSpPr>
                      <p:spPr>
                        <a:xfrm>
                          <a:off x="2682000" y="337140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71" name="Straight Connector 33"/>
                        <p:cNvCxnSpPr/>
                        <p:nvPr/>
                      </p:nvCxnSpPr>
                      <p:spPr>
                        <a:xfrm>
                          <a:off x="2661840" y="337716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72" name="Straight Connector 34"/>
                        <p:cNvCxnSpPr/>
                        <p:nvPr/>
                      </p:nvCxnSpPr>
                      <p:spPr>
                        <a:xfrm>
                          <a:off x="2641320" y="338148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73" name="Straight Connector 35"/>
                        <p:cNvCxnSpPr/>
                        <p:nvPr/>
                      </p:nvCxnSpPr>
                      <p:spPr>
                        <a:xfrm>
                          <a:off x="2620800" y="3382560"/>
                          <a:ext cx="18000" cy="853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74" name="Straight Connector 36"/>
                        <p:cNvCxnSpPr/>
                        <p:nvPr/>
                      </p:nvCxnSpPr>
                      <p:spPr>
                        <a:xfrm flipV="1">
                          <a:off x="2581920" y="3435480"/>
                          <a:ext cx="201240" cy="4176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75" name="Straight Connector 37"/>
                        <p:cNvCxnSpPr/>
                        <p:nvPr/>
                      </p:nvCxnSpPr>
                      <p:spPr>
                        <a:xfrm flipV="1">
                          <a:off x="2565000" y="3354120"/>
                          <a:ext cx="201240" cy="4176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b050"/>
                          </a:solidFill>
                          <a:round/>
                        </a:ln>
                      </p:spPr>
                    </p:cxnSp>
                  </p:grpSp>
                  <p:cxnSp>
                    <p:nvCxnSpPr>
                      <p:cNvPr id="1076" name="Straight Connector 25"/>
                      <p:cNvCxnSpPr/>
                      <p:nvPr/>
                    </p:nvCxnSpPr>
                    <p:spPr>
                      <a:xfrm>
                        <a:off x="2585160" y="3390840"/>
                        <a:ext cx="18000" cy="85320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00b050"/>
                        </a:solidFill>
                        <a:round/>
                      </a:ln>
                    </p:spPr>
                  </p:cxnSp>
                  <p:cxnSp>
                    <p:nvCxnSpPr>
                      <p:cNvPr id="1077" name="Straight Connector 26"/>
                      <p:cNvCxnSpPr/>
                      <p:nvPr/>
                    </p:nvCxnSpPr>
                    <p:spPr>
                      <a:xfrm>
                        <a:off x="2564280" y="3395160"/>
                        <a:ext cx="18000" cy="85320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00b050"/>
                        </a:solidFill>
                        <a:round/>
                      </a:ln>
                    </p:spPr>
                  </p:cxnSp>
                </p:grpSp>
                <p:grpSp>
                  <p:nvGrpSpPr>
                    <p:cNvPr id="1078" name="Group 78"/>
                    <p:cNvGrpSpPr/>
                    <p:nvPr/>
                  </p:nvGrpSpPr>
                  <p:grpSpPr>
                    <a:xfrm>
                      <a:off x="2636280" y="3461760"/>
                      <a:ext cx="216720" cy="179640"/>
                      <a:chOff x="2636280" y="3461760"/>
                      <a:chExt cx="216720" cy="179640"/>
                    </a:xfrm>
                  </p:grpSpPr>
                  <p:cxnSp>
                    <p:nvCxnSpPr>
                      <p:cNvPr id="1079" name="Straight Connector 22"/>
                      <p:cNvCxnSpPr/>
                      <p:nvPr/>
                    </p:nvCxnSpPr>
                    <p:spPr>
                      <a:xfrm flipH="1" flipV="1">
                        <a:off x="2636280" y="3461760"/>
                        <a:ext cx="37440" cy="1800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b050"/>
                        </a:solidFill>
                        <a:round/>
                      </a:ln>
                    </p:spPr>
                  </p:cxnSp>
                  <p:cxnSp>
                    <p:nvCxnSpPr>
                      <p:cNvPr id="1080" name="Straight Arrow Connector 23"/>
                      <p:cNvCxnSpPr/>
                      <p:nvPr/>
                    </p:nvCxnSpPr>
                    <p:spPr>
                      <a:xfrm flipV="1">
                        <a:off x="2663280" y="3593160"/>
                        <a:ext cx="190080" cy="396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b050"/>
                        </a:solidFill>
                        <a:round/>
                        <a:tailEnd len="med" type="triangle" w="med"/>
                      </a:ln>
                    </p:spPr>
                  </p:cxnSp>
                </p:grpSp>
              </p:grpSp>
              <p:sp>
                <p:nvSpPr>
                  <p:cNvPr id="1081" name="TextBox 16"/>
                  <p:cNvSpPr/>
                  <p:nvPr/>
                </p:nvSpPr>
                <p:spPr>
                  <a:xfrm>
                    <a:off x="2917440" y="2966400"/>
                    <a:ext cx="1355400" cy="973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 defTabSz="457200">
                      <a:lnSpc>
                        <a:spcPct val="100000"/>
                      </a:lnSpc>
                    </a:pPr>
                    <a:r>
                      <a:rPr b="1" lang="en-US" sz="1400" spc="-1" strike="noStrike">
                        <a:solidFill>
                          <a:srgbClr val="000000"/>
                        </a:solidFill>
                        <a:latin typeface="Times New Roman"/>
                      </a:rPr>
                      <a:t>Transgenes </a:t>
                    </a:r>
                    <a:r>
                      <a:rPr b="1" lang="en-US" sz="1400" spc="-1" strike="noStrike">
                        <a:solidFill>
                          <a:srgbClr val="00b050"/>
                        </a:solidFill>
                        <a:latin typeface="Times New Roman"/>
                      </a:rPr>
                      <a:t>pEC::</a:t>
                    </a:r>
                    <a:r>
                      <a:rPr b="1" i="1" lang="en-US" sz="1400" spc="-1" strike="noStrike">
                        <a:solidFill>
                          <a:srgbClr val="00b050"/>
                        </a:solidFill>
                        <a:latin typeface="Times New Roman"/>
                      </a:rPr>
                      <a:t>BBM1</a:t>
                    </a:r>
                    <a:endParaRPr b="0" lang="en-US" sz="14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defTabSz="457200">
                      <a:lnSpc>
                        <a:spcPct val="100000"/>
                      </a:lnSpc>
                    </a:pPr>
                    <a:r>
                      <a:rPr b="1" lang="en-US" sz="1600" spc="-1" strike="noStrike">
                        <a:solidFill>
                          <a:srgbClr val="000000"/>
                        </a:solidFill>
                        <a:latin typeface="Arial"/>
                      </a:rPr>
                      <a:t>+</a:t>
                    </a:r>
                    <a:endParaRPr b="0" lang="en-US" sz="16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defTabSz="457200">
                      <a:lnSpc>
                        <a:spcPct val="100000"/>
                      </a:lnSpc>
                    </a:pPr>
                    <a:r>
                      <a:rPr b="1" lang="en-US" sz="1400" spc="-1" strike="noStrike">
                        <a:solidFill>
                          <a:srgbClr val="011893"/>
                        </a:solidFill>
                        <a:latin typeface="Times New Roman"/>
                      </a:rPr>
                      <a:t>pEC</a:t>
                    </a:r>
                    <a:r>
                      <a:rPr b="1" i="1" lang="en-US" sz="1400" spc="-1" strike="noStrike">
                        <a:solidFill>
                          <a:srgbClr val="011893"/>
                        </a:solidFill>
                        <a:latin typeface="Times New Roman"/>
                      </a:rPr>
                      <a:t>::WOX9</a:t>
                    </a:r>
                    <a:endParaRPr b="0" lang="en-US" sz="14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82" name="TextBox 18"/>
                  <p:cNvSpPr/>
                  <p:nvPr/>
                </p:nvSpPr>
                <p:spPr>
                  <a:xfrm>
                    <a:off x="2855520" y="1976400"/>
                    <a:ext cx="1289160" cy="6382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 defTabSz="457200">
                      <a:lnSpc>
                        <a:spcPct val="100000"/>
                      </a:lnSpc>
                    </a:pPr>
                    <a:r>
                      <a:rPr b="1" i="1" lang="en-US" sz="1200" spc="-1" strike="noStrike">
                        <a:solidFill>
                          <a:srgbClr val="000000"/>
                        </a:solidFill>
                        <a:latin typeface="Times New Roman"/>
                      </a:rPr>
                      <a:t>OsBBM1</a:t>
                    </a:r>
                    <a:endParaRPr b="0" lang="en-US" sz="12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defTabSz="457200">
                      <a:lnSpc>
                        <a:spcPct val="100000"/>
                      </a:lnSpc>
                    </a:pPr>
                    <a:r>
                      <a:rPr b="1" i="1" lang="en-US" sz="1200" spc="-1" strike="noStrike">
                        <a:solidFill>
                          <a:srgbClr val="000000"/>
                        </a:solidFill>
                        <a:latin typeface="Times New Roman"/>
                      </a:rPr>
                      <a:t>OsDWT1</a:t>
                    </a:r>
                    <a:endParaRPr b="0" lang="en-US" sz="12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  <a:p>
                    <a:pPr defTabSz="457200">
                      <a:lnSpc>
                        <a:spcPct val="100000"/>
                      </a:lnSpc>
                    </a:pPr>
                    <a:r>
                      <a:rPr b="1" lang="en-US" sz="1200" spc="-1" strike="noStrike">
                        <a:solidFill>
                          <a:srgbClr val="000000"/>
                        </a:solidFill>
                        <a:latin typeface="Times New Roman"/>
                      </a:rPr>
                      <a:t>Not expressed</a:t>
                    </a:r>
                    <a:endParaRPr b="0" lang="en-US" sz="12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83" name="TextBox 38"/>
                  <p:cNvSpPr/>
                  <p:nvPr/>
                </p:nvSpPr>
                <p:spPr>
                  <a:xfrm>
                    <a:off x="3457080" y="2759040"/>
                    <a:ext cx="357840" cy="5166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90000" rIns="90000" tIns="45000" bIns="45000" anchor="t">
                    <a:spAutoFit/>
                  </a:bodyPr>
                  <a:p>
                    <a:pPr defTabSz="457200">
                      <a:lnSpc>
                        <a:spcPct val="100000"/>
                      </a:lnSpc>
                    </a:pPr>
                    <a:r>
                      <a:rPr b="0" lang="en-US" sz="2800" spc="-1" strike="noStrike">
                        <a:solidFill>
                          <a:schemeClr val="dk1"/>
                        </a:solidFill>
                        <a:latin typeface="Calibri"/>
                      </a:rPr>
                      <a:t>+</a:t>
                    </a:r>
                    <a:endParaRPr b="0" lang="en-US" sz="2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grpSp>
                <p:nvGrpSpPr>
                  <p:cNvPr id="1084" name="Group 113"/>
                  <p:cNvGrpSpPr/>
                  <p:nvPr/>
                </p:nvGrpSpPr>
                <p:grpSpPr>
                  <a:xfrm>
                    <a:off x="3075840" y="3877920"/>
                    <a:ext cx="560520" cy="272160"/>
                    <a:chOff x="3075840" y="3877920"/>
                    <a:chExt cx="560520" cy="272160"/>
                  </a:xfrm>
                </p:grpSpPr>
                <p:cxnSp>
                  <p:nvCxnSpPr>
                    <p:cNvPr id="1085" name="Straight Connector 40"/>
                    <p:cNvCxnSpPr/>
                    <p:nvPr/>
                  </p:nvCxnSpPr>
                  <p:spPr>
                    <a:xfrm flipV="1">
                      <a:off x="3075840" y="3924000"/>
                      <a:ext cx="560880" cy="13680"/>
                    </a:xfrm>
                    <a:prstGeom prst="straightConnector1">
                      <a:avLst/>
                    </a:prstGeom>
                    <a:ln w="76200">
                      <a:solidFill>
                        <a:srgbClr val="0070c0"/>
                      </a:solidFill>
                      <a:round/>
                    </a:ln>
                  </p:spPr>
                </p:cxnSp>
                <p:grpSp>
                  <p:nvGrpSpPr>
                    <p:cNvPr id="1086" name="Group 41"/>
                    <p:cNvGrpSpPr/>
                    <p:nvPr/>
                  </p:nvGrpSpPr>
                  <p:grpSpPr>
                    <a:xfrm>
                      <a:off x="3234240" y="3877920"/>
                      <a:ext cx="209160" cy="98640"/>
                      <a:chOff x="3234240" y="3877920"/>
                      <a:chExt cx="209160" cy="98640"/>
                    </a:xfrm>
                  </p:grpSpPr>
                  <p:grpSp>
                    <p:nvGrpSpPr>
                      <p:cNvPr id="1087" name="Group 6"/>
                      <p:cNvGrpSpPr/>
                      <p:nvPr/>
                    </p:nvGrpSpPr>
                    <p:grpSpPr>
                      <a:xfrm>
                        <a:off x="3234600" y="3877920"/>
                        <a:ext cx="208800" cy="97560"/>
                        <a:chOff x="3234600" y="3877920"/>
                        <a:chExt cx="208800" cy="97560"/>
                      </a:xfrm>
                    </p:grpSpPr>
                    <p:cxnSp>
                      <p:nvCxnSpPr>
                        <p:cNvPr id="1088" name="Straight Connector 48"/>
                        <p:cNvCxnSpPr/>
                        <p:nvPr/>
                      </p:nvCxnSpPr>
                      <p:spPr>
                        <a:xfrm>
                          <a:off x="3272400" y="3888720"/>
                          <a:ext cx="468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89" name="Straight Connector 49"/>
                        <p:cNvCxnSpPr/>
                        <p:nvPr/>
                      </p:nvCxnSpPr>
                      <p:spPr>
                        <a:xfrm>
                          <a:off x="3437280" y="3877920"/>
                          <a:ext cx="468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0" name="Straight Connector 50"/>
                        <p:cNvCxnSpPr/>
                        <p:nvPr/>
                      </p:nvCxnSpPr>
                      <p:spPr>
                        <a:xfrm>
                          <a:off x="3416040" y="3879000"/>
                          <a:ext cx="432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1" name="Straight Connector 51"/>
                        <p:cNvCxnSpPr/>
                        <p:nvPr/>
                      </p:nvCxnSpPr>
                      <p:spPr>
                        <a:xfrm>
                          <a:off x="3394080" y="3880080"/>
                          <a:ext cx="432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2" name="Straight Connector 52"/>
                        <p:cNvCxnSpPr/>
                        <p:nvPr/>
                      </p:nvCxnSpPr>
                      <p:spPr>
                        <a:xfrm>
                          <a:off x="3373920" y="3885480"/>
                          <a:ext cx="432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3" name="Straight Connector 53"/>
                        <p:cNvCxnSpPr/>
                        <p:nvPr/>
                      </p:nvCxnSpPr>
                      <p:spPr>
                        <a:xfrm>
                          <a:off x="3354120" y="3884760"/>
                          <a:ext cx="432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4" name="Straight Connector 54"/>
                        <p:cNvCxnSpPr/>
                        <p:nvPr/>
                      </p:nvCxnSpPr>
                      <p:spPr>
                        <a:xfrm>
                          <a:off x="3333240" y="3887280"/>
                          <a:ext cx="432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5" name="Straight Connector 55"/>
                        <p:cNvCxnSpPr/>
                        <p:nvPr/>
                      </p:nvCxnSpPr>
                      <p:spPr>
                        <a:xfrm>
                          <a:off x="3312360" y="3888360"/>
                          <a:ext cx="432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6" name="Straight Connector 56"/>
                        <p:cNvCxnSpPr/>
                        <p:nvPr/>
                      </p:nvCxnSpPr>
                      <p:spPr>
                        <a:xfrm>
                          <a:off x="3291840" y="3886200"/>
                          <a:ext cx="4680" cy="871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7" name="Straight Connector 57"/>
                        <p:cNvCxnSpPr/>
                        <p:nvPr/>
                      </p:nvCxnSpPr>
                      <p:spPr>
                        <a:xfrm flipV="1">
                          <a:off x="3238560" y="3963960"/>
                          <a:ext cx="205200" cy="972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  <p:cxnSp>
                      <p:nvCxnSpPr>
                        <p:cNvPr id="1098" name="Straight Connector 58"/>
                        <p:cNvCxnSpPr/>
                        <p:nvPr/>
                      </p:nvCxnSpPr>
                      <p:spPr>
                        <a:xfrm flipV="1">
                          <a:off x="3234600" y="3880800"/>
                          <a:ext cx="205560" cy="10080"/>
                        </a:xfrm>
                        <a:prstGeom prst="straightConnector1">
                          <a:avLst/>
                        </a:prstGeom>
                        <a:ln w="12700">
                          <a:solidFill>
                            <a:srgbClr val="0070c0"/>
                          </a:solidFill>
                          <a:round/>
                        </a:ln>
                      </p:spPr>
                    </p:cxnSp>
                  </p:grpSp>
                  <p:cxnSp>
                    <p:nvCxnSpPr>
                      <p:cNvPr id="1099" name="Straight Connector 46"/>
                      <p:cNvCxnSpPr/>
                      <p:nvPr/>
                    </p:nvCxnSpPr>
                    <p:spPr>
                      <a:xfrm>
                        <a:off x="3255480" y="3889080"/>
                        <a:ext cx="4320" cy="87120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0070c0"/>
                        </a:solidFill>
                        <a:round/>
                      </a:ln>
                    </p:spPr>
                  </p:cxnSp>
                  <p:cxnSp>
                    <p:nvCxnSpPr>
                      <p:cNvPr id="1100" name="Straight Connector 47"/>
                      <p:cNvCxnSpPr/>
                      <p:nvPr/>
                    </p:nvCxnSpPr>
                    <p:spPr>
                      <a:xfrm>
                        <a:off x="3234240" y="3889800"/>
                        <a:ext cx="4320" cy="87120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0070c0"/>
                        </a:solidFill>
                        <a:round/>
                      </a:ln>
                    </p:spPr>
                  </p:cxnSp>
                </p:grpSp>
                <p:grpSp>
                  <p:nvGrpSpPr>
                    <p:cNvPr id="1101" name="Group 78"/>
                    <p:cNvGrpSpPr/>
                    <p:nvPr/>
                  </p:nvGrpSpPr>
                  <p:grpSpPr>
                    <a:xfrm>
                      <a:off x="3294720" y="3967200"/>
                      <a:ext cx="193320" cy="182880"/>
                      <a:chOff x="3294720" y="3967200"/>
                      <a:chExt cx="193320" cy="182880"/>
                    </a:xfrm>
                  </p:grpSpPr>
                  <p:cxnSp>
                    <p:nvCxnSpPr>
                      <p:cNvPr id="1102" name="Straight Connector 43"/>
                      <p:cNvCxnSpPr/>
                      <p:nvPr/>
                    </p:nvCxnSpPr>
                    <p:spPr>
                      <a:xfrm flipH="1" flipV="1">
                        <a:off x="3294720" y="3967200"/>
                        <a:ext cx="9000" cy="18324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70c0"/>
                        </a:solidFill>
                        <a:round/>
                      </a:ln>
                    </p:spPr>
                  </p:cxnSp>
                  <p:cxnSp>
                    <p:nvCxnSpPr>
                      <p:cNvPr id="1103" name="Straight Arrow Connector 44"/>
                      <p:cNvCxnSpPr/>
                      <p:nvPr/>
                    </p:nvCxnSpPr>
                    <p:spPr>
                      <a:xfrm flipV="1">
                        <a:off x="3294720" y="4130640"/>
                        <a:ext cx="193680" cy="936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0070c0"/>
                        </a:solidFill>
                        <a:round/>
                        <a:tailEnd len="med" type="triangle" w="med"/>
                      </a:ln>
                    </p:spPr>
                  </p:cxnSp>
                </p:grpSp>
              </p:grpSp>
            </p:grpSp>
          </p:grpSp>
        </p:grpSp>
        <p:sp>
          <p:nvSpPr>
            <p:cNvPr id="1104" name="Multiply 62"/>
            <p:cNvSpPr/>
            <p:nvPr/>
          </p:nvSpPr>
          <p:spPr>
            <a:xfrm>
              <a:off x="2980440" y="2672280"/>
              <a:ext cx="205560" cy="273960"/>
            </a:xfrm>
            <a:prstGeom prst="mathMultiply">
              <a:avLst>
                <a:gd name="adj1" fmla="val 23520"/>
              </a:avLst>
            </a:prstGeom>
            <a:solidFill>
              <a:schemeClr val="tx1"/>
            </a:solidFill>
            <a:ln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9" dur="indefinite" restart="never" nodeType="tmRoot">
          <p:childTnLst>
            <p:seq>
              <p:cTn id="210" dur="indefinite" nodeType="mainSeq">
                <p:childTnLst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 Box 3"/>
          <p:cNvSpPr/>
          <p:nvPr/>
        </p:nvSpPr>
        <p:spPr>
          <a:xfrm>
            <a:off x="1523880" y="19080"/>
            <a:ext cx="9138960" cy="32601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halkboard"/>
              </a:rPr>
              <a:t>Double Fertilization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90"/>
                </a:solidFill>
                <a:latin typeface="Chalkboard"/>
              </a:rPr>
              <a:t>Discharge of Two Sperm Cells from Pollen Tube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defTabSz="457200">
              <a:lnSpc>
                <a:spcPct val="150000"/>
              </a:lnSpc>
              <a:buClr>
                <a:srgbClr val="000090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90"/>
                </a:solidFill>
                <a:latin typeface="Chalkboard"/>
              </a:rPr>
              <a:t>Fusion of Sperm cell 1N + Egg cell 1N = Zygote 2N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defTabSz="457200">
              <a:lnSpc>
                <a:spcPct val="100000"/>
              </a:lnSpc>
              <a:buClr>
                <a:srgbClr val="00009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90"/>
                </a:solidFill>
                <a:latin typeface="Chalkboard"/>
              </a:rPr>
              <a:t>Fusion of Sperm cell 1N + Central Cell 2N = Endosperm3N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20" name="Group 33"/>
          <p:cNvGrpSpPr/>
          <p:nvPr/>
        </p:nvGrpSpPr>
        <p:grpSpPr>
          <a:xfrm>
            <a:off x="3186720" y="1843560"/>
            <a:ext cx="7476120" cy="4872240"/>
            <a:chOff x="3186720" y="1843560"/>
            <a:chExt cx="7476120" cy="4872240"/>
          </a:xfrm>
        </p:grpSpPr>
        <p:sp>
          <p:nvSpPr>
            <p:cNvPr id="621" name="Arc 4"/>
            <p:cNvSpPr/>
            <p:nvPr/>
          </p:nvSpPr>
          <p:spPr>
            <a:xfrm>
              <a:off x="6205680" y="5208480"/>
              <a:ext cx="466200" cy="1496520"/>
            </a:xfrm>
            <a:custGeom>
              <a:avLst/>
              <a:gdLst>
                <a:gd name="textAreaLeft" fmla="*/ 0 w 466200"/>
                <a:gd name="textAreaRight" fmla="*/ 466560 w 466200"/>
                <a:gd name="textAreaTop" fmla="*/ 0 h 1496520"/>
                <a:gd name="textAreaBottom" fmla="*/ 1496880 h 1496520"/>
              </a:gdLst>
              <a:ahLst/>
              <a:rect l="textAreaLeft" t="textAreaTop" r="textAreaRight" b="textAreaBottom"/>
              <a:pathLst>
                <a:path fill="none" w="6995" h="21600">
                  <a:moveTo>
                    <a:pt x="0" y="-1"/>
                  </a:moveTo>
                  <a:cubicBezTo>
                    <a:pt x="2379" y="-1"/>
                    <a:pt x="4743" y="393"/>
                    <a:pt x="6995" y="1164"/>
                  </a:cubicBezTo>
                </a:path>
                <a:path stroke="0" w="6995" h="21600">
                  <a:moveTo>
                    <a:pt x="0" y="-1"/>
                  </a:moveTo>
                  <a:cubicBezTo>
                    <a:pt x="2379" y="-1"/>
                    <a:pt x="4743" y="393"/>
                    <a:pt x="6995" y="116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2" name="Arc 5"/>
            <p:cNvSpPr/>
            <p:nvPr/>
          </p:nvSpPr>
          <p:spPr>
            <a:xfrm rot="20353200">
              <a:off x="5603760" y="5186520"/>
              <a:ext cx="466200" cy="1495080"/>
            </a:xfrm>
            <a:custGeom>
              <a:avLst/>
              <a:gdLst>
                <a:gd name="textAreaLeft" fmla="*/ 0 w 466200"/>
                <a:gd name="textAreaRight" fmla="*/ 466560 w 466200"/>
                <a:gd name="textAreaTop" fmla="*/ 0 h 1495080"/>
                <a:gd name="textAreaBottom" fmla="*/ 1495440 h 1495080"/>
              </a:gdLst>
              <a:ahLst/>
              <a:rect l="textAreaLeft" t="textAreaTop" r="textAreaRight" b="textAreaBottom"/>
              <a:pathLst>
                <a:path fill="none" w="6995" h="21600">
                  <a:moveTo>
                    <a:pt x="0" y="-1"/>
                  </a:moveTo>
                  <a:cubicBezTo>
                    <a:pt x="2379" y="-1"/>
                    <a:pt x="4743" y="393"/>
                    <a:pt x="6995" y="1164"/>
                  </a:cubicBezTo>
                </a:path>
                <a:path stroke="0" w="6995" h="21600">
                  <a:moveTo>
                    <a:pt x="0" y="-1"/>
                  </a:moveTo>
                  <a:cubicBezTo>
                    <a:pt x="2379" y="-1"/>
                    <a:pt x="4743" y="393"/>
                    <a:pt x="6995" y="116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3" name="Oval 6"/>
            <p:cNvSpPr/>
            <p:nvPr/>
          </p:nvSpPr>
          <p:spPr>
            <a:xfrm>
              <a:off x="5172120" y="3117960"/>
              <a:ext cx="1685520" cy="272844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4" name="AutoShape 7"/>
            <p:cNvSpPr/>
            <p:nvPr/>
          </p:nvSpPr>
          <p:spPr>
            <a:xfrm rot="5358000">
              <a:off x="5635800" y="5294160"/>
              <a:ext cx="744120" cy="360000"/>
            </a:xfrm>
            <a:prstGeom prst="flowChartDelay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5" name="Oval 8"/>
            <p:cNvSpPr/>
            <p:nvPr/>
          </p:nvSpPr>
          <p:spPr>
            <a:xfrm>
              <a:off x="5948280" y="5229360"/>
              <a:ext cx="118800" cy="123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2480" bIns="4248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6" name="Oval 9"/>
            <p:cNvSpPr/>
            <p:nvPr/>
          </p:nvSpPr>
          <p:spPr>
            <a:xfrm>
              <a:off x="6377040" y="5351400"/>
              <a:ext cx="120240" cy="123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2480" bIns="4248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7" name="Oval 10"/>
            <p:cNvSpPr/>
            <p:nvPr/>
          </p:nvSpPr>
          <p:spPr>
            <a:xfrm>
              <a:off x="5854680" y="4738680"/>
              <a:ext cx="240840" cy="24732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8" name="AutoShape 11"/>
            <p:cNvSpPr/>
            <p:nvPr/>
          </p:nvSpPr>
          <p:spPr>
            <a:xfrm flipV="1">
              <a:off x="5095800" y="4928400"/>
              <a:ext cx="1082160" cy="1240920"/>
            </a:xfrm>
            <a:custGeom>
              <a:avLst/>
              <a:gdLst>
                <a:gd name="textAreaLeft" fmla="*/ 92160 w 1082160"/>
                <a:gd name="textAreaRight" fmla="*/ 990000 w 1082160"/>
                <a:gd name="textAreaTop" fmla="*/ 0 h 1240920"/>
                <a:gd name="textAreaBottom" fmla="*/ 364680 h 1240920"/>
              </a:gdLst>
              <a:ahLst/>
              <a:rect l="textAreaLeft" t="textAreaTop" r="textAreaRight" b="textAreaBottom"/>
              <a:pathLst>
                <a:path w="21600" h="21600">
                  <a:moveTo>
                    <a:pt x="5299" y="5040"/>
                  </a:moveTo>
                  <a:cubicBezTo>
                    <a:pt x="6781" y="3625"/>
                    <a:pt x="8751" y="2835"/>
                    <a:pt x="10800" y="2835"/>
                  </a:cubicBezTo>
                  <a:cubicBezTo>
                    <a:pt x="12848" y="2835"/>
                    <a:pt x="14818" y="3625"/>
                    <a:pt x="16300" y="5040"/>
                  </a:cubicBezTo>
                  <a:lnTo>
                    <a:pt x="18259" y="2989"/>
                  </a:lnTo>
                  <a:cubicBezTo>
                    <a:pt x="16249" y="1070"/>
                    <a:pt x="13578" y="0"/>
                    <a:pt x="10799" y="0"/>
                  </a:cubicBezTo>
                  <a:cubicBezTo>
                    <a:pt x="8021" y="0"/>
                    <a:pt x="5350" y="1070"/>
                    <a:pt x="3340" y="298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9" name="AutoShape 12"/>
            <p:cNvSpPr/>
            <p:nvPr/>
          </p:nvSpPr>
          <p:spPr>
            <a:xfrm rot="16200000">
              <a:off x="4028400" y="2236320"/>
              <a:ext cx="4466880" cy="3731760"/>
            </a:xfrm>
            <a:custGeom>
              <a:avLst/>
              <a:gdLst>
                <a:gd name="textAreaLeft" fmla="*/ 102600 w 4466880"/>
                <a:gd name="textAreaRight" fmla="*/ 4364280 w 4466880"/>
                <a:gd name="textAreaTop" fmla="*/ 0 h 3731760"/>
                <a:gd name="textAreaBottom" fmla="*/ 1343520 h 373176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75" y="5580"/>
                  </a:moveTo>
                  <a:cubicBezTo>
                    <a:pt x="4001" y="2562"/>
                    <a:pt x="7272" y="718"/>
                    <a:pt x="10800" y="718"/>
                  </a:cubicBezTo>
                  <a:cubicBezTo>
                    <a:pt x="14327" y="718"/>
                    <a:pt x="17598" y="2562"/>
                    <a:pt x="19424" y="5580"/>
                  </a:cubicBezTo>
                  <a:lnTo>
                    <a:pt x="20039" y="5208"/>
                  </a:lnTo>
                  <a:cubicBezTo>
                    <a:pt x="18082" y="1975"/>
                    <a:pt x="14578" y="0"/>
                    <a:pt x="10799" y="0"/>
                  </a:cubicBezTo>
                  <a:cubicBezTo>
                    <a:pt x="7021" y="0"/>
                    <a:pt x="3517" y="1975"/>
                    <a:pt x="1560" y="520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0" name="AutoShape 13"/>
            <p:cNvSpPr/>
            <p:nvPr/>
          </p:nvSpPr>
          <p:spPr>
            <a:xfrm flipH="1" flipV="1">
              <a:off x="5943600" y="4882320"/>
              <a:ext cx="1033200" cy="1240920"/>
            </a:xfrm>
            <a:custGeom>
              <a:avLst/>
              <a:gdLst>
                <a:gd name="textAreaLeft" fmla="*/ 89640 w 1033200"/>
                <a:gd name="textAreaRight" fmla="*/ 943560 w 1033200"/>
                <a:gd name="textAreaTop" fmla="*/ -360 h 1240920"/>
                <a:gd name="textAreaBottom" fmla="*/ 351720 h 1240920"/>
              </a:gdLst>
              <a:ahLst/>
              <a:rect l="textAreaLeft" t="textAreaTop" r="textAreaRight" b="textAreaBottom"/>
              <a:pathLst>
                <a:path w="21600" h="21600">
                  <a:moveTo>
                    <a:pt x="5109" y="4778"/>
                  </a:moveTo>
                  <a:cubicBezTo>
                    <a:pt x="6647" y="3324"/>
                    <a:pt x="8683" y="2514"/>
                    <a:pt x="10800" y="2514"/>
                  </a:cubicBezTo>
                  <a:cubicBezTo>
                    <a:pt x="12916" y="2514"/>
                    <a:pt x="14952" y="3324"/>
                    <a:pt x="16490" y="4778"/>
                  </a:cubicBezTo>
                  <a:lnTo>
                    <a:pt x="18217" y="2950"/>
                  </a:lnTo>
                  <a:cubicBezTo>
                    <a:pt x="16212" y="1055"/>
                    <a:pt x="13558" y="0"/>
                    <a:pt x="10799" y="0"/>
                  </a:cubicBezTo>
                  <a:cubicBezTo>
                    <a:pt x="8041" y="0"/>
                    <a:pt x="5387" y="1055"/>
                    <a:pt x="3382" y="295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1" name="AutoShape 14"/>
            <p:cNvSpPr/>
            <p:nvPr/>
          </p:nvSpPr>
          <p:spPr>
            <a:xfrm flipH="1" rot="5400000">
              <a:off x="3608640" y="2296800"/>
              <a:ext cx="4466880" cy="3560400"/>
            </a:xfrm>
            <a:custGeom>
              <a:avLst/>
              <a:gdLst>
                <a:gd name="textAreaLeft" fmla="*/ 102600 w 4466880"/>
                <a:gd name="textAreaRight" fmla="*/ 4364280 w 4466880"/>
                <a:gd name="textAreaTop" fmla="*/ 0 h 3560400"/>
                <a:gd name="textAreaBottom" fmla="*/ 1281960 h 3560400"/>
              </a:gdLst>
              <a:ahLst/>
              <a:rect l="textAreaLeft" t="textAreaTop" r="textAreaRight" b="textAreaBottom"/>
              <a:pathLst>
                <a:path w="21600" h="21600">
                  <a:moveTo>
                    <a:pt x="2175" y="5580"/>
                  </a:moveTo>
                  <a:cubicBezTo>
                    <a:pt x="4001" y="2562"/>
                    <a:pt x="7272" y="718"/>
                    <a:pt x="10800" y="718"/>
                  </a:cubicBezTo>
                  <a:cubicBezTo>
                    <a:pt x="14327" y="718"/>
                    <a:pt x="17598" y="2562"/>
                    <a:pt x="19424" y="5580"/>
                  </a:cubicBezTo>
                  <a:lnTo>
                    <a:pt x="20039" y="5208"/>
                  </a:lnTo>
                  <a:cubicBezTo>
                    <a:pt x="18082" y="1975"/>
                    <a:pt x="14578" y="0"/>
                    <a:pt x="10799" y="0"/>
                  </a:cubicBezTo>
                  <a:cubicBezTo>
                    <a:pt x="7021" y="0"/>
                    <a:pt x="3517" y="1975"/>
                    <a:pt x="1560" y="520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2" name="AutoShape 15"/>
            <p:cNvSpPr/>
            <p:nvPr/>
          </p:nvSpPr>
          <p:spPr>
            <a:xfrm>
              <a:off x="5008680" y="2011320"/>
              <a:ext cx="2077560" cy="1172880"/>
            </a:xfrm>
            <a:custGeom>
              <a:avLst/>
              <a:gdLst>
                <a:gd name="textAreaLeft" fmla="*/ 66240 w 2077560"/>
                <a:gd name="textAreaRight" fmla="*/ 2011320 w 2077560"/>
                <a:gd name="textAreaTop" fmla="*/ 0 h 1172880"/>
                <a:gd name="textAreaBottom" fmla="*/ 420480 h 1172880"/>
              </a:gdLst>
              <a:ahLst/>
              <a:rect l="textAreaLeft" t="textAreaTop" r="textAreaRight" b="textAreaBottom"/>
              <a:pathLst>
                <a:path w="21600" h="21600">
                  <a:moveTo>
                    <a:pt x="3597" y="5933"/>
                  </a:moveTo>
                  <a:cubicBezTo>
                    <a:pt x="5213" y="3540"/>
                    <a:pt x="7912" y="2106"/>
                    <a:pt x="10800" y="2106"/>
                  </a:cubicBezTo>
                  <a:cubicBezTo>
                    <a:pt x="13687" y="2106"/>
                    <a:pt x="16386" y="3540"/>
                    <a:pt x="18002" y="5933"/>
                  </a:cubicBezTo>
                  <a:lnTo>
                    <a:pt x="19748" y="4753"/>
                  </a:lnTo>
                  <a:cubicBezTo>
                    <a:pt x="17740" y="1781"/>
                    <a:pt x="14387" y="0"/>
                    <a:pt x="10799" y="0"/>
                  </a:cubicBezTo>
                  <a:cubicBezTo>
                    <a:pt x="7212" y="0"/>
                    <a:pt x="3859" y="1781"/>
                    <a:pt x="1851" y="475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3" name="Line 16"/>
            <p:cNvSpPr/>
            <p:nvPr/>
          </p:nvSpPr>
          <p:spPr>
            <a:xfrm>
              <a:off x="6778440" y="6414840"/>
              <a:ext cx="2209680" cy="360"/>
            </a:xfrm>
            <a:prstGeom prst="line">
              <a:avLst/>
            </a:prstGeom>
            <a:ln w="9525">
              <a:solidFill>
                <a:srgbClr val="8f0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4" name="Line 17"/>
            <p:cNvSpPr/>
            <p:nvPr/>
          </p:nvSpPr>
          <p:spPr>
            <a:xfrm>
              <a:off x="6786360" y="6575400"/>
              <a:ext cx="2209680" cy="360"/>
            </a:xfrm>
            <a:prstGeom prst="line">
              <a:avLst/>
            </a:prstGeom>
            <a:ln w="9525">
              <a:solidFill>
                <a:srgbClr val="8f0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44640" bIns="-4464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5" name="Arc 18"/>
            <p:cNvSpPr/>
            <p:nvPr/>
          </p:nvSpPr>
          <p:spPr>
            <a:xfrm flipH="1" flipV="1">
              <a:off x="5977800" y="5889600"/>
              <a:ext cx="837720" cy="685440"/>
            </a:xfrm>
            <a:custGeom>
              <a:avLst/>
              <a:gdLst>
                <a:gd name="textAreaLeft" fmla="*/ -360 w 837720"/>
                <a:gd name="textAreaRight" fmla="*/ 837720 w 837720"/>
                <a:gd name="textAreaTop" fmla="*/ 360 h 685440"/>
                <a:gd name="textAreaBottom" fmla="*/ 686160 h 685440"/>
              </a:gdLst>
              <a:ahLst/>
              <a:rect l="textAreaLeft" t="textAreaTop" r="textAreaRight" b="textAreaBottom"/>
              <a:pathLst>
                <a:path fill="none" w="21579" h="21600">
                  <a:moveTo>
                    <a:pt x="0" y="-1"/>
                  </a:moveTo>
                  <a:cubicBezTo>
                    <a:pt x="11559" y="-1"/>
                    <a:pt x="21069" y="9100"/>
                    <a:pt x="21579" y="20647"/>
                  </a:cubicBezTo>
                </a:path>
                <a:path stroke="0" w="21579" h="21600">
                  <a:moveTo>
                    <a:pt x="0" y="-1"/>
                  </a:moveTo>
                  <a:cubicBezTo>
                    <a:pt x="11559" y="-1"/>
                    <a:pt x="21069" y="9100"/>
                    <a:pt x="21579" y="2064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8f0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 rot="10800000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halkboard"/>
              </a:endParaRPr>
            </a:p>
          </p:txBody>
        </p:sp>
        <p:sp>
          <p:nvSpPr>
            <p:cNvPr id="636" name="Arc 19"/>
            <p:cNvSpPr/>
            <p:nvPr/>
          </p:nvSpPr>
          <p:spPr>
            <a:xfrm flipH="1" flipV="1">
              <a:off x="6111000" y="4738680"/>
              <a:ext cx="758520" cy="1676160"/>
            </a:xfrm>
            <a:custGeom>
              <a:avLst/>
              <a:gdLst>
                <a:gd name="textAreaLeft" fmla="*/ -360 w 758520"/>
                <a:gd name="textAreaRight" fmla="*/ 758520 w 758520"/>
                <a:gd name="textAreaTop" fmla="*/ 360 h 1676160"/>
                <a:gd name="textAreaBottom" fmla="*/ 1676880 h 1676160"/>
              </a:gdLst>
              <a:ahLst/>
              <a:rect l="textAreaLeft" t="textAreaTop" r="textAreaRight" b="textAreaBottom"/>
              <a:pathLst>
                <a:path fill="none" w="15455" h="21600">
                  <a:moveTo>
                    <a:pt x="0" y="-1"/>
                  </a:moveTo>
                  <a:cubicBezTo>
                    <a:pt x="5818" y="-1"/>
                    <a:pt x="11390" y="2347"/>
                    <a:pt x="15455" y="6510"/>
                  </a:cubicBezTo>
                </a:path>
                <a:path stroke="0" w="15455" h="21600">
                  <a:moveTo>
                    <a:pt x="0" y="-1"/>
                  </a:moveTo>
                  <a:cubicBezTo>
                    <a:pt x="5818" y="-1"/>
                    <a:pt x="11390" y="2347"/>
                    <a:pt x="15455" y="651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8f0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 rot="10800000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halkboard"/>
              </a:endParaRPr>
            </a:p>
          </p:txBody>
        </p:sp>
        <p:sp>
          <p:nvSpPr>
            <p:cNvPr id="637" name="Oval 20"/>
            <p:cNvSpPr/>
            <p:nvPr/>
          </p:nvSpPr>
          <p:spPr>
            <a:xfrm>
              <a:off x="5562720" y="5348160"/>
              <a:ext cx="75960" cy="759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8f0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8640" bIns="864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8" name="Oval 21"/>
            <p:cNvSpPr/>
            <p:nvPr/>
          </p:nvSpPr>
          <p:spPr>
            <a:xfrm>
              <a:off x="5715000" y="5348160"/>
              <a:ext cx="75960" cy="759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8f03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8640" bIns="864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639" name="AutoShape 22"/>
            <p:cNvCxnSpPr>
              <a:stCxn id="637" idx="0"/>
            </p:cNvCxnSpPr>
            <p:nvPr/>
          </p:nvCxnSpPr>
          <p:spPr>
            <a:xfrm flipH="1" flipV="1" rot="5400000">
              <a:off x="5545440" y="4998240"/>
              <a:ext cx="405360" cy="295200"/>
            </a:xfrm>
            <a:prstGeom prst="curvedConnector3">
              <a:avLst>
                <a:gd name="adj1" fmla="val 100000"/>
              </a:avLst>
            </a:prstGeom>
            <a:ln w="9525">
              <a:solidFill>
                <a:srgbClr val="8f0300"/>
              </a:solidFill>
              <a:round/>
              <a:tailEnd len="med" type="triangle" w="med"/>
            </a:ln>
          </p:spPr>
        </p:cxnSp>
        <p:sp>
          <p:nvSpPr>
            <p:cNvPr id="640" name="Line 23"/>
            <p:cNvSpPr/>
            <p:nvPr/>
          </p:nvSpPr>
          <p:spPr>
            <a:xfrm flipV="1">
              <a:off x="5783040" y="5322600"/>
              <a:ext cx="160560" cy="60480"/>
            </a:xfrm>
            <a:prstGeom prst="line">
              <a:avLst/>
            </a:prstGeom>
            <a:ln w="9525">
              <a:solidFill>
                <a:srgbClr val="8f03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15480" bIns="1548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1" name="Line 24"/>
            <p:cNvSpPr/>
            <p:nvPr/>
          </p:nvSpPr>
          <p:spPr>
            <a:xfrm flipV="1">
              <a:off x="6172200" y="4510080"/>
              <a:ext cx="2361960" cy="22860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2" name="Line 25"/>
            <p:cNvSpPr/>
            <p:nvPr/>
          </p:nvSpPr>
          <p:spPr>
            <a:xfrm flipV="1">
              <a:off x="6095880" y="5043240"/>
              <a:ext cx="2514600" cy="22860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3" name="Line 26"/>
            <p:cNvSpPr/>
            <p:nvPr/>
          </p:nvSpPr>
          <p:spPr>
            <a:xfrm flipH="1">
              <a:off x="3809880" y="5424480"/>
              <a:ext cx="1676520" cy="304560"/>
            </a:xfrm>
            <a:prstGeom prst="line">
              <a:avLst/>
            </a:prstGeom>
            <a:ln w="9525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44" name="Text Box 27"/>
            <p:cNvSpPr/>
            <p:nvPr/>
          </p:nvSpPr>
          <p:spPr>
            <a:xfrm>
              <a:off x="3186720" y="5348160"/>
              <a:ext cx="679320" cy="912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omic Sans MS"/>
                  <a:ea typeface="ＭＳ Ｐゴシック"/>
                </a:rPr>
                <a:t>Sperm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omic Sans MS"/>
                  <a:ea typeface="ＭＳ Ｐゴシック"/>
                </a:rPr>
                <a:t>Cells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omic Sans MS"/>
                  <a:ea typeface="ＭＳ Ｐゴシック"/>
                </a:rPr>
                <a:t>1N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" name="Text Box 28"/>
            <p:cNvSpPr/>
            <p:nvPr/>
          </p:nvSpPr>
          <p:spPr>
            <a:xfrm>
              <a:off x="7688520" y="6110280"/>
              <a:ext cx="1010160" cy="3333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600" spc="-1" strike="noStrike">
                  <a:solidFill>
                    <a:srgbClr val="c0504d"/>
                  </a:solidFill>
                  <a:latin typeface="Comic Sans MS"/>
                  <a:ea typeface="ＭＳ Ｐゴシック"/>
                </a:rPr>
                <a:t>Pollen Tube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6" name="Text Box 29"/>
            <p:cNvSpPr/>
            <p:nvPr/>
          </p:nvSpPr>
          <p:spPr>
            <a:xfrm>
              <a:off x="8224920" y="4281480"/>
              <a:ext cx="2437920" cy="363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omic Sans MS"/>
                  <a:ea typeface="ＭＳ Ｐゴシック"/>
                </a:rPr>
                <a:t>Central Cell Nucleus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7" name="Text Box 30"/>
            <p:cNvSpPr/>
            <p:nvPr/>
          </p:nvSpPr>
          <p:spPr>
            <a:xfrm>
              <a:off x="8761680" y="4815000"/>
              <a:ext cx="1558800" cy="3639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omic Sans MS"/>
                  <a:ea typeface="ＭＳ Ｐゴシック"/>
                </a:rPr>
                <a:t>Egg Cell Nucleus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8" name="Text Box 27"/>
            <p:cNvSpPr/>
            <p:nvPr/>
          </p:nvSpPr>
          <p:spPr>
            <a:xfrm>
              <a:off x="5819760" y="5348160"/>
              <a:ext cx="383760" cy="3031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c0504d"/>
                  </a:solidFill>
                  <a:latin typeface="Comic Sans MS"/>
                  <a:ea typeface="ＭＳ Ｐゴシック"/>
                </a:rPr>
                <a:t>1N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9" name="Line 26"/>
            <p:cNvSpPr/>
            <p:nvPr/>
          </p:nvSpPr>
          <p:spPr>
            <a:xfrm flipH="1">
              <a:off x="3809880" y="5500440"/>
              <a:ext cx="1828800" cy="228600"/>
            </a:xfrm>
            <a:prstGeom prst="line">
              <a:avLst/>
            </a:prstGeom>
            <a:ln w="9525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50" name="Text Box 27"/>
            <p:cNvSpPr/>
            <p:nvPr/>
          </p:nvSpPr>
          <p:spPr>
            <a:xfrm>
              <a:off x="5743080" y="4430880"/>
              <a:ext cx="383760" cy="3031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400" spc="-1" strike="noStrike">
                  <a:solidFill>
                    <a:srgbClr val="c0504d"/>
                  </a:solidFill>
                  <a:latin typeface="Comic Sans MS"/>
                  <a:ea typeface="ＭＳ Ｐゴシック"/>
                </a:rPr>
                <a:t>2N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TextBox 3"/>
          <p:cNvSpPr/>
          <p:nvPr/>
        </p:nvSpPr>
        <p:spPr>
          <a:xfrm>
            <a:off x="1767240" y="72720"/>
            <a:ext cx="95616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Male genome-expressed transcription factors BBM1 and WOX9 synergistically  promote egg cell to zygote transition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06" name="Group 13"/>
          <p:cNvGrpSpPr/>
          <p:nvPr/>
        </p:nvGrpSpPr>
        <p:grpSpPr>
          <a:xfrm>
            <a:off x="360" y="830880"/>
            <a:ext cx="4305240" cy="5954040"/>
            <a:chOff x="360" y="830880"/>
            <a:chExt cx="4305240" cy="5954040"/>
          </a:xfrm>
        </p:grpSpPr>
        <p:pic>
          <p:nvPicPr>
            <p:cNvPr id="1107" name="Picture 7" descr="A plant in a pot&#10;&#10;Description automatically generated with medium confidence"/>
            <p:cNvPicPr/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9000"/>
                      </a14:imgEffect>
                    </a14:imgLayer>
                  </a14:imgProps>
                </a:ext>
              </a:extLst>
            </a:blip>
            <a:stretch/>
          </p:blipFill>
          <p:spPr>
            <a:xfrm flipH="1">
              <a:off x="360" y="830880"/>
              <a:ext cx="4305240" cy="5954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08" name="TextBox 11"/>
            <p:cNvSpPr/>
            <p:nvPr/>
          </p:nvSpPr>
          <p:spPr>
            <a:xfrm>
              <a:off x="2732040" y="2248560"/>
              <a:ext cx="156348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chemeClr val="dk1"/>
                  </a:solidFill>
                  <a:latin typeface="Calibri"/>
                </a:rPr>
                <a:t>Parthenogenic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chemeClr val="dk1"/>
                  </a:solidFill>
                  <a:latin typeface="Calibri"/>
                </a:rPr>
                <a:t>Haploid 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chemeClr val="dk1"/>
                  </a:solidFill>
                  <a:latin typeface="Calibri"/>
                </a:rPr>
                <a:t>BBM1 + WOX9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9" name="TextBox 12"/>
            <p:cNvSpPr/>
            <p:nvPr/>
          </p:nvSpPr>
          <p:spPr>
            <a:xfrm>
              <a:off x="6120" y="2710080"/>
              <a:ext cx="15267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US" sz="1800" spc="-1" strike="noStrike">
                  <a:solidFill>
                    <a:schemeClr val="dk1"/>
                  </a:solidFill>
                  <a:latin typeface="Calibri"/>
                </a:rPr>
                <a:t>Sexual Diploid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10" name="TextBox 2"/>
          <p:cNvSpPr/>
          <p:nvPr/>
        </p:nvSpPr>
        <p:spPr>
          <a:xfrm>
            <a:off x="4479120" y="1206720"/>
            <a:ext cx="37504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Parthenogenesis </a:t>
            </a:r>
            <a:r>
              <a:rPr b="0" lang="en-US" sz="2400" spc="-1" strike="noStrike">
                <a:solidFill>
                  <a:schemeClr val="dk1"/>
                </a:solidFill>
                <a:latin typeface="Wingdings"/>
              </a:rPr>
              <a:t>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Haploids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Plants are small and  sterile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11" name="Group 9"/>
          <p:cNvGrpSpPr/>
          <p:nvPr/>
        </p:nvGrpSpPr>
        <p:grpSpPr>
          <a:xfrm>
            <a:off x="4305600" y="2200320"/>
            <a:ext cx="7887960" cy="4257000"/>
            <a:chOff x="4305600" y="2200320"/>
            <a:chExt cx="7887960" cy="4257000"/>
          </a:xfrm>
        </p:grpSpPr>
        <p:grpSp>
          <p:nvGrpSpPr>
            <p:cNvPr id="1112" name="Group 1"/>
            <p:cNvGrpSpPr/>
            <p:nvPr/>
          </p:nvGrpSpPr>
          <p:grpSpPr>
            <a:xfrm>
              <a:off x="4305600" y="2575440"/>
              <a:ext cx="7887960" cy="3881880"/>
              <a:chOff x="4305600" y="2575440"/>
              <a:chExt cx="7887960" cy="3881880"/>
            </a:xfrm>
          </p:grpSpPr>
          <p:pic>
            <p:nvPicPr>
              <p:cNvPr id="1113" name="Picture 6" descr="Graphical user interface&#10;&#10;Description automatically generated with medium confidence"/>
              <p:cNvPicPr/>
              <p:nvPr/>
            </p:nvPicPr>
            <p:blipFill>
              <a:blip r:embed="rId3"/>
              <a:srcRect l="3721" t="0" r="33321" b="0"/>
              <a:stretch/>
            </p:blipFill>
            <p:spPr>
              <a:xfrm>
                <a:off x="4305600" y="2575440"/>
                <a:ext cx="7887960" cy="38818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114" name="TextBox 8"/>
              <p:cNvSpPr/>
              <p:nvPr/>
            </p:nvSpPr>
            <p:spPr>
              <a:xfrm>
                <a:off x="10035720" y="3131640"/>
                <a:ext cx="2022120" cy="1186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US" sz="2400" spc="-1" strike="noStrike">
                    <a:solidFill>
                      <a:schemeClr val="dk1"/>
                    </a:solidFill>
                    <a:latin typeface="Calibri"/>
                  </a:rPr>
                  <a:t>Parthenogenic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b="1" lang="en-US" sz="2400" spc="-1" strike="noStrike">
                    <a:solidFill>
                      <a:schemeClr val="dk1"/>
                    </a:solidFill>
                    <a:latin typeface="Calibri"/>
                  </a:rPr>
                  <a:t>Haploid 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457200">
                  <a:lnSpc>
                    <a:spcPct val="100000"/>
                  </a:lnSpc>
                </a:pPr>
                <a:r>
                  <a:rPr b="1" lang="en-US" sz="2400" spc="-1" strike="noStrike">
                    <a:solidFill>
                      <a:schemeClr val="dk1"/>
                    </a:solidFill>
                    <a:latin typeface="Calibri"/>
                  </a:rPr>
                  <a:t>BBM1 + WOX9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5" name="TextBox 10"/>
              <p:cNvSpPr/>
              <p:nvPr/>
            </p:nvSpPr>
            <p:spPr>
              <a:xfrm>
                <a:off x="6105600" y="3210120"/>
                <a:ext cx="197640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en-US" sz="2400" spc="-1" strike="noStrike">
                    <a:solidFill>
                      <a:schemeClr val="dk1"/>
                    </a:solidFill>
                    <a:latin typeface="Calibri"/>
                  </a:rPr>
                  <a:t>Sexual Diploid</a:t>
                </a:r>
                <a:endParaRPr b="0" lang="en-US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16" name="TextBox 5"/>
            <p:cNvSpPr/>
            <p:nvPr/>
          </p:nvSpPr>
          <p:spPr>
            <a:xfrm>
              <a:off x="6118200" y="2200320"/>
              <a:ext cx="499068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11893"/>
                  </a:solidFill>
                  <a:latin typeface="Calibri"/>
                </a:rPr>
                <a:t>Haploids confirmed by Flow Cytometry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7" name="Straight Connector 29"/>
          <p:cNvCxnSpPr/>
          <p:nvPr/>
        </p:nvCxnSpPr>
        <p:spPr>
          <a:xfrm>
            <a:off x="6458040" y="4238280"/>
            <a:ext cx="716400" cy="16920"/>
          </a:xfrm>
          <a:prstGeom prst="straightConnector1">
            <a:avLst/>
          </a:prstGeom>
          <a:ln w="76200">
            <a:solidFill>
              <a:srgbClr val="0099ff"/>
            </a:solidFill>
            <a:round/>
          </a:ln>
        </p:spPr>
      </p:cxnSp>
      <p:cxnSp>
        <p:nvCxnSpPr>
          <p:cNvPr id="1118" name="Straight Connector 39"/>
          <p:cNvCxnSpPr/>
          <p:nvPr/>
        </p:nvCxnSpPr>
        <p:spPr>
          <a:xfrm>
            <a:off x="4643280" y="3276000"/>
            <a:ext cx="360" cy="929520"/>
          </a:xfrm>
          <a:prstGeom prst="straightConnector1">
            <a:avLst/>
          </a:prstGeom>
          <a:ln w="38100">
            <a:solidFill>
              <a:srgbClr val="000000"/>
            </a:solidFill>
            <a:round/>
          </a:ln>
        </p:spPr>
      </p:cxnSp>
      <p:cxnSp>
        <p:nvCxnSpPr>
          <p:cNvPr id="1119" name="Straight Arrow Connector 41"/>
          <p:cNvCxnSpPr/>
          <p:nvPr/>
        </p:nvCxnSpPr>
        <p:spPr>
          <a:xfrm>
            <a:off x="4676040" y="3969720"/>
            <a:ext cx="924480" cy="1656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120" name="TextBox 42"/>
          <p:cNvSpPr/>
          <p:nvPr/>
        </p:nvSpPr>
        <p:spPr>
          <a:xfrm>
            <a:off x="4650120" y="3535560"/>
            <a:ext cx="1257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Times New Roman"/>
              </a:rPr>
              <a:t>Fertilization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21" name="Straight Arrow Connector 61"/>
          <p:cNvCxnSpPr/>
          <p:nvPr/>
        </p:nvCxnSpPr>
        <p:spPr>
          <a:xfrm>
            <a:off x="8315280" y="4039920"/>
            <a:ext cx="526320" cy="1692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122" name="TextBox 62"/>
          <p:cNvSpPr/>
          <p:nvPr/>
        </p:nvSpPr>
        <p:spPr>
          <a:xfrm>
            <a:off x="8831520" y="3805560"/>
            <a:ext cx="1606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Times New Roman"/>
              </a:rPr>
              <a:t>Embryo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23" name="Group 9"/>
          <p:cNvGrpSpPr/>
          <p:nvPr/>
        </p:nvGrpSpPr>
        <p:grpSpPr>
          <a:xfrm>
            <a:off x="1447200" y="1331280"/>
            <a:ext cx="1496160" cy="1661760"/>
            <a:chOff x="1447200" y="1331280"/>
            <a:chExt cx="1496160" cy="1661760"/>
          </a:xfrm>
        </p:grpSpPr>
        <p:pic>
          <p:nvPicPr>
            <p:cNvPr id="1124" name="Picture 3" descr="Ann-Bot-Figure 1"/>
            <p:cNvPicPr/>
            <p:nvPr/>
          </p:nvPicPr>
          <p:blipFill>
            <a:blip r:embed="rId1"/>
            <a:srcRect l="0" t="0" r="83598" b="0"/>
            <a:stretch/>
          </p:blipFill>
          <p:spPr>
            <a:xfrm>
              <a:off x="1457640" y="1331280"/>
              <a:ext cx="1485720" cy="166176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1125" name="TextBox 56"/>
            <p:cNvSpPr/>
            <p:nvPr/>
          </p:nvSpPr>
          <p:spPr>
            <a:xfrm>
              <a:off x="1447200" y="2590920"/>
              <a:ext cx="54828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0000"/>
                  </a:solidFill>
                  <a:latin typeface="Calibri"/>
                </a:rPr>
                <a:t>Egg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126" name="Group 6"/>
          <p:cNvGrpSpPr/>
          <p:nvPr/>
        </p:nvGrpSpPr>
        <p:grpSpPr>
          <a:xfrm>
            <a:off x="1107720" y="3990240"/>
            <a:ext cx="2264400" cy="2263680"/>
            <a:chOff x="1107720" y="3990240"/>
            <a:chExt cx="2264400" cy="2263680"/>
          </a:xfrm>
        </p:grpSpPr>
        <p:sp>
          <p:nvSpPr>
            <p:cNvPr id="1127" name="TextBox 117"/>
            <p:cNvSpPr/>
            <p:nvPr/>
          </p:nvSpPr>
          <p:spPr>
            <a:xfrm>
              <a:off x="1132920" y="5920560"/>
              <a:ext cx="22392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i="1" lang="en-US" sz="1600" spc="-1" strike="noStrike">
                  <a:solidFill>
                    <a:srgbClr val="000000"/>
                  </a:solidFill>
                  <a:latin typeface="Times New Roman"/>
                </a:rPr>
                <a:t>OsBBM1 </a:t>
              </a:r>
              <a:r>
                <a:rPr b="1" lang="en-US" sz="1600" spc="-1" strike="noStrike">
                  <a:solidFill>
                    <a:srgbClr val="000000"/>
                  </a:solidFill>
                  <a:latin typeface="Times New Roman"/>
                </a:rPr>
                <a:t>expression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28" name="Picture 64" descr=""/>
            <p:cNvPicPr/>
            <p:nvPr/>
          </p:nvPicPr>
          <p:blipFill>
            <a:blip r:embed="rId2"/>
            <a:srcRect l="50396" t="31570" r="0" b="0"/>
            <a:stretch/>
          </p:blipFill>
          <p:spPr>
            <a:xfrm>
              <a:off x="1410840" y="4345920"/>
              <a:ext cx="1746000" cy="156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9" name="TextBox 90"/>
            <p:cNvSpPr/>
            <p:nvPr/>
          </p:nvSpPr>
          <p:spPr>
            <a:xfrm>
              <a:off x="1107720" y="3990240"/>
              <a:ext cx="2134800" cy="333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1600" spc="-1" strike="noStrike">
                  <a:solidFill>
                    <a:srgbClr val="000000"/>
                  </a:solidFill>
                  <a:latin typeface="Arial"/>
                </a:rPr>
                <a:t>Sperm Cells </a:t>
              </a:r>
              <a:endParaRPr b="0" lang="en-US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30" name="TextBox 63"/>
          <p:cNvSpPr/>
          <p:nvPr/>
        </p:nvSpPr>
        <p:spPr>
          <a:xfrm>
            <a:off x="1523880" y="94320"/>
            <a:ext cx="91378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1e439e"/>
                </a:solidFill>
                <a:latin typeface="Arial"/>
              </a:rPr>
              <a:t>Model: Embryogenesis is triggered by BBM and WOX  transcription factors expressed from the male genome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31" name="Group 16"/>
          <p:cNvGrpSpPr/>
          <p:nvPr/>
        </p:nvGrpSpPr>
        <p:grpSpPr>
          <a:xfrm>
            <a:off x="3585600" y="956880"/>
            <a:ext cx="1987920" cy="2288160"/>
            <a:chOff x="3585600" y="956880"/>
            <a:chExt cx="1987920" cy="2288160"/>
          </a:xfrm>
        </p:grpSpPr>
        <p:sp>
          <p:nvSpPr>
            <p:cNvPr id="1132" name="TextBox 43"/>
            <p:cNvSpPr/>
            <p:nvPr/>
          </p:nvSpPr>
          <p:spPr>
            <a:xfrm>
              <a:off x="4259520" y="956880"/>
              <a:ext cx="131400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ff0000"/>
                  </a:solidFill>
                  <a:latin typeface="Calibri"/>
                </a:rPr>
                <a:t>Egg Cell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33" name="Picture 60" descr=""/>
            <p:cNvPicPr/>
            <p:nvPr/>
          </p:nvPicPr>
          <p:blipFill>
            <a:blip r:embed="rId3"/>
            <a:srcRect l="0" t="0" r="55773" b="0"/>
            <a:stretch/>
          </p:blipFill>
          <p:spPr>
            <a:xfrm flipH="1">
              <a:off x="3585600" y="1919520"/>
              <a:ext cx="300600" cy="6098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34" name="Group 1"/>
            <p:cNvGrpSpPr/>
            <p:nvPr/>
          </p:nvGrpSpPr>
          <p:grpSpPr>
            <a:xfrm>
              <a:off x="3954600" y="1331280"/>
              <a:ext cx="1493640" cy="1913760"/>
              <a:chOff x="3954600" y="1331280"/>
              <a:chExt cx="1493640" cy="1913760"/>
            </a:xfrm>
          </p:grpSpPr>
          <p:sp>
            <p:nvSpPr>
              <p:cNvPr id="1135" name="Oval 3"/>
              <p:cNvSpPr/>
              <p:nvPr/>
            </p:nvSpPr>
            <p:spPr>
              <a:xfrm>
                <a:off x="3954600" y="1331280"/>
                <a:ext cx="1493640" cy="1913760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US" sz="18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136" name="Group 12"/>
              <p:cNvGrpSpPr/>
              <p:nvPr/>
            </p:nvGrpSpPr>
            <p:grpSpPr>
              <a:xfrm>
                <a:off x="4297320" y="1596240"/>
                <a:ext cx="716040" cy="369000"/>
                <a:chOff x="4297320" y="1596240"/>
                <a:chExt cx="716040" cy="369000"/>
              </a:xfrm>
            </p:grpSpPr>
            <p:grpSp>
              <p:nvGrpSpPr>
                <p:cNvPr id="1137" name="Group 11"/>
                <p:cNvGrpSpPr/>
                <p:nvPr/>
              </p:nvGrpSpPr>
              <p:grpSpPr>
                <a:xfrm>
                  <a:off x="4297320" y="1681560"/>
                  <a:ext cx="716040" cy="283680"/>
                  <a:chOff x="4297320" y="1681560"/>
                  <a:chExt cx="716040" cy="283680"/>
                </a:xfrm>
              </p:grpSpPr>
              <p:cxnSp>
                <p:nvCxnSpPr>
                  <p:cNvPr id="1138" name="Straight Connector 7"/>
                  <p:cNvCxnSpPr/>
                  <p:nvPr/>
                </p:nvCxnSpPr>
                <p:spPr>
                  <a:xfrm>
                    <a:off x="4297320" y="1948680"/>
                    <a:ext cx="716400" cy="16920"/>
                  </a:xfrm>
                  <a:prstGeom prst="straightConnector1">
                    <a:avLst/>
                  </a:prstGeom>
                  <a:ln w="76200">
                    <a:solidFill>
                      <a:srgbClr val="cc0066"/>
                    </a:solidFill>
                    <a:round/>
                  </a:ln>
                </p:spPr>
              </p:cxnSp>
              <p:cxnSp>
                <p:nvCxnSpPr>
                  <p:cNvPr id="1139" name="Straight Connector 31"/>
                  <p:cNvCxnSpPr/>
                  <p:nvPr/>
                </p:nvCxnSpPr>
                <p:spPr>
                  <a:xfrm>
                    <a:off x="4599720" y="1681560"/>
                    <a:ext cx="360" cy="233280"/>
                  </a:xfrm>
                  <a:prstGeom prst="straightConnector1">
                    <a:avLst/>
                  </a:prstGeom>
                  <a:ln w="38100">
                    <a:solidFill>
                      <a:srgbClr val="cc0066"/>
                    </a:solidFill>
                    <a:round/>
                  </a:ln>
                </p:spPr>
              </p:cxnSp>
              <p:cxnSp>
                <p:nvCxnSpPr>
                  <p:cNvPr id="1140" name="Straight Arrow Connector 33"/>
                  <p:cNvCxnSpPr/>
                  <p:nvPr/>
                </p:nvCxnSpPr>
                <p:spPr>
                  <a:xfrm>
                    <a:off x="4589280" y="1695240"/>
                    <a:ext cx="248040" cy="360"/>
                  </a:xfrm>
                  <a:prstGeom prst="straightConnector1">
                    <a:avLst/>
                  </a:prstGeom>
                  <a:ln w="38100">
                    <a:solidFill>
                      <a:srgbClr val="cc0066"/>
                    </a:solidFill>
                    <a:round/>
                    <a:tailEnd len="med" type="triangle" w="med"/>
                  </a:ln>
                </p:spPr>
              </p:cxnSp>
            </p:grpSp>
            <p:sp>
              <p:nvSpPr>
                <p:cNvPr id="1141" name="Multiply 36"/>
                <p:cNvSpPr/>
                <p:nvPr/>
              </p:nvSpPr>
              <p:spPr>
                <a:xfrm>
                  <a:off x="4555080" y="1596240"/>
                  <a:ext cx="262440" cy="348120"/>
                </a:xfrm>
                <a:prstGeom prst="mathMultiply">
                  <a:avLst>
                    <a:gd name="adj1" fmla="val 23520"/>
                  </a:avLst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457200">
                    <a:lnSpc>
                      <a:spcPct val="100000"/>
                    </a:lnSpc>
                    <a:tabLst>
                      <a:tab algn="l" pos="0"/>
                    </a:tabLst>
                  </a:pPr>
                  <a:endParaRPr b="0" lang="en-US" sz="180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42" name="TextBox 45"/>
              <p:cNvSpPr/>
              <p:nvPr/>
            </p:nvSpPr>
            <p:spPr>
              <a:xfrm>
                <a:off x="4008960" y="2006280"/>
                <a:ext cx="138096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No 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BBM1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 mRNA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143" name="Group 55"/>
              <p:cNvGrpSpPr/>
              <p:nvPr/>
            </p:nvGrpSpPr>
            <p:grpSpPr>
              <a:xfrm>
                <a:off x="4259520" y="2246760"/>
                <a:ext cx="716040" cy="369000"/>
                <a:chOff x="4259520" y="2246760"/>
                <a:chExt cx="716040" cy="369000"/>
              </a:xfrm>
            </p:grpSpPr>
            <p:grpSp>
              <p:nvGrpSpPr>
                <p:cNvPr id="1144" name="Group 66"/>
                <p:cNvGrpSpPr/>
                <p:nvPr/>
              </p:nvGrpSpPr>
              <p:grpSpPr>
                <a:xfrm>
                  <a:off x="4259520" y="2332440"/>
                  <a:ext cx="716040" cy="283320"/>
                  <a:chOff x="4259520" y="2332440"/>
                  <a:chExt cx="716040" cy="283320"/>
                </a:xfrm>
              </p:grpSpPr>
              <p:cxnSp>
                <p:nvCxnSpPr>
                  <p:cNvPr id="1145" name="Straight Connector 68"/>
                  <p:cNvCxnSpPr/>
                  <p:nvPr/>
                </p:nvCxnSpPr>
                <p:spPr>
                  <a:xfrm>
                    <a:off x="4259520" y="2599200"/>
                    <a:ext cx="716400" cy="16920"/>
                  </a:xfrm>
                  <a:prstGeom prst="straightConnector1">
                    <a:avLst/>
                  </a:prstGeom>
                  <a:ln w="76200">
                    <a:solidFill>
                      <a:srgbClr val="cc0066"/>
                    </a:solidFill>
                    <a:round/>
                  </a:ln>
                </p:spPr>
              </p:cxnSp>
              <p:cxnSp>
                <p:nvCxnSpPr>
                  <p:cNvPr id="1146" name="Straight Connector 69"/>
                  <p:cNvCxnSpPr/>
                  <p:nvPr/>
                </p:nvCxnSpPr>
                <p:spPr>
                  <a:xfrm>
                    <a:off x="4561560" y="2332440"/>
                    <a:ext cx="360" cy="232920"/>
                  </a:xfrm>
                  <a:prstGeom prst="straightConnector1">
                    <a:avLst/>
                  </a:prstGeom>
                  <a:ln w="38100">
                    <a:solidFill>
                      <a:srgbClr val="cc0066"/>
                    </a:solidFill>
                    <a:round/>
                  </a:ln>
                </p:spPr>
              </p:cxnSp>
              <p:cxnSp>
                <p:nvCxnSpPr>
                  <p:cNvPr id="1147" name="Straight Arrow Connector 70"/>
                  <p:cNvCxnSpPr/>
                  <p:nvPr/>
                </p:nvCxnSpPr>
                <p:spPr>
                  <a:xfrm>
                    <a:off x="4551480" y="2346120"/>
                    <a:ext cx="247680" cy="360"/>
                  </a:xfrm>
                  <a:prstGeom prst="straightConnector1">
                    <a:avLst/>
                  </a:prstGeom>
                  <a:ln w="38100">
                    <a:solidFill>
                      <a:srgbClr val="cc0066"/>
                    </a:solidFill>
                    <a:round/>
                    <a:tailEnd len="med" type="triangle" w="med"/>
                  </a:ln>
                </p:spPr>
              </p:cxnSp>
            </p:grpSp>
            <p:sp>
              <p:nvSpPr>
                <p:cNvPr id="1148" name="Multiply 67"/>
                <p:cNvSpPr/>
                <p:nvPr/>
              </p:nvSpPr>
              <p:spPr>
                <a:xfrm>
                  <a:off x="4516920" y="2246760"/>
                  <a:ext cx="262440" cy="348120"/>
                </a:xfrm>
                <a:prstGeom prst="mathMultiply">
                  <a:avLst>
                    <a:gd name="adj1" fmla="val 23520"/>
                  </a:avLst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457200">
                    <a:lnSpc>
                      <a:spcPct val="100000"/>
                    </a:lnSpc>
                    <a:tabLst>
                      <a:tab algn="l" pos="0"/>
                    </a:tabLst>
                  </a:pPr>
                  <a:endParaRPr b="0" lang="en-US" sz="180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49" name="TextBox 71"/>
              <p:cNvSpPr/>
              <p:nvPr/>
            </p:nvSpPr>
            <p:spPr>
              <a:xfrm>
                <a:off x="4056480" y="2657520"/>
                <a:ext cx="138096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No 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WOX9 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mRNA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150" name="Multiply 72"/>
          <p:cNvSpPr/>
          <p:nvPr/>
        </p:nvSpPr>
        <p:spPr>
          <a:xfrm>
            <a:off x="4543920" y="5307120"/>
            <a:ext cx="262440" cy="348120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151" name="Group 15"/>
          <p:cNvGrpSpPr/>
          <p:nvPr/>
        </p:nvGrpSpPr>
        <p:grpSpPr>
          <a:xfrm>
            <a:off x="3506760" y="4138560"/>
            <a:ext cx="1964160" cy="2240280"/>
            <a:chOff x="3506760" y="4138560"/>
            <a:chExt cx="1964160" cy="2240280"/>
          </a:xfrm>
        </p:grpSpPr>
        <p:sp>
          <p:nvSpPr>
            <p:cNvPr id="1152" name="TextBox 44"/>
            <p:cNvSpPr/>
            <p:nvPr/>
          </p:nvSpPr>
          <p:spPr>
            <a:xfrm>
              <a:off x="3941280" y="4138560"/>
              <a:ext cx="140400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4197"/>
                  </a:solidFill>
                  <a:latin typeface="Calibri"/>
                </a:rPr>
                <a:t>Sperm Cell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53" name="Picture 59" descr=""/>
            <p:cNvPicPr/>
            <p:nvPr/>
          </p:nvPicPr>
          <p:blipFill>
            <a:blip r:embed="rId4"/>
            <a:srcRect l="44572" t="0" r="0" b="0"/>
            <a:stretch/>
          </p:blipFill>
          <p:spPr>
            <a:xfrm>
              <a:off x="3506760" y="5090400"/>
              <a:ext cx="306000" cy="4950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54" name="Group 14"/>
            <p:cNvGrpSpPr/>
            <p:nvPr/>
          </p:nvGrpSpPr>
          <p:grpSpPr>
            <a:xfrm>
              <a:off x="3977280" y="4465080"/>
              <a:ext cx="1493640" cy="1913760"/>
              <a:chOff x="3977280" y="4465080"/>
              <a:chExt cx="1493640" cy="1913760"/>
            </a:xfrm>
          </p:grpSpPr>
          <p:sp>
            <p:nvSpPr>
              <p:cNvPr id="1155" name="Oval 4"/>
              <p:cNvSpPr/>
              <p:nvPr/>
            </p:nvSpPr>
            <p:spPr>
              <a:xfrm>
                <a:off x="3977280" y="4465080"/>
                <a:ext cx="1493640" cy="1913760"/>
              </a:xfrm>
              <a:prstGeom prst="ellipse">
                <a:avLst/>
              </a:prstGeom>
              <a:noFill/>
              <a:ln w="5715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US" sz="18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grpSp>
            <p:nvGrpSpPr>
              <p:cNvPr id="1156" name="Group 10"/>
              <p:cNvGrpSpPr/>
              <p:nvPr/>
            </p:nvGrpSpPr>
            <p:grpSpPr>
              <a:xfrm>
                <a:off x="4303080" y="4669920"/>
                <a:ext cx="716040" cy="269280"/>
                <a:chOff x="4303080" y="4669920"/>
                <a:chExt cx="716040" cy="269280"/>
              </a:xfrm>
            </p:grpSpPr>
            <p:cxnSp>
              <p:nvCxnSpPr>
                <p:cNvPr id="1157" name="Straight Connector 8"/>
                <p:cNvCxnSpPr/>
                <p:nvPr/>
              </p:nvCxnSpPr>
              <p:spPr>
                <a:xfrm>
                  <a:off x="4303080" y="4923000"/>
                  <a:ext cx="716400" cy="16560"/>
                </a:xfrm>
                <a:prstGeom prst="straightConnector1">
                  <a:avLst/>
                </a:prstGeom>
                <a:ln w="76200">
                  <a:solidFill>
                    <a:srgbClr val="0099ff"/>
                  </a:solidFill>
                  <a:round/>
                </a:ln>
              </p:spPr>
            </p:cxnSp>
            <p:cxnSp>
              <p:nvCxnSpPr>
                <p:cNvPr id="1158" name="Straight Connector 34"/>
                <p:cNvCxnSpPr/>
                <p:nvPr/>
              </p:nvCxnSpPr>
              <p:spPr>
                <a:xfrm>
                  <a:off x="4582440" y="4669920"/>
                  <a:ext cx="360" cy="23292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</a:ln>
              </p:spPr>
            </p:cxnSp>
            <p:cxnSp>
              <p:nvCxnSpPr>
                <p:cNvPr id="1159" name="Straight Arrow Connector 35"/>
                <p:cNvCxnSpPr/>
                <p:nvPr/>
              </p:nvCxnSpPr>
              <p:spPr>
                <a:xfrm>
                  <a:off x="4572000" y="4683600"/>
                  <a:ext cx="248040" cy="36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  <a:tailEnd len="med" type="triangle" w="med"/>
                </a:ln>
              </p:spPr>
            </p:cxnSp>
          </p:grpSp>
          <p:sp>
            <p:nvSpPr>
              <p:cNvPr id="1160" name="TextBox 46"/>
              <p:cNvSpPr/>
              <p:nvPr/>
            </p:nvSpPr>
            <p:spPr>
              <a:xfrm>
                <a:off x="4104000" y="5052960"/>
                <a:ext cx="122868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BBM1 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mRNA 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161" name="Group 73"/>
              <p:cNvGrpSpPr/>
              <p:nvPr/>
            </p:nvGrpSpPr>
            <p:grpSpPr>
              <a:xfrm>
                <a:off x="4337640" y="5426640"/>
                <a:ext cx="716040" cy="269640"/>
                <a:chOff x="4337640" y="5426640"/>
                <a:chExt cx="716040" cy="269640"/>
              </a:xfrm>
            </p:grpSpPr>
            <p:cxnSp>
              <p:nvCxnSpPr>
                <p:cNvPr id="1162" name="Straight Connector 74"/>
                <p:cNvCxnSpPr/>
                <p:nvPr/>
              </p:nvCxnSpPr>
              <p:spPr>
                <a:xfrm>
                  <a:off x="4337640" y="5679720"/>
                  <a:ext cx="716400" cy="16920"/>
                </a:xfrm>
                <a:prstGeom prst="straightConnector1">
                  <a:avLst/>
                </a:prstGeom>
                <a:ln w="76200">
                  <a:solidFill>
                    <a:srgbClr val="0099ff"/>
                  </a:solidFill>
                  <a:round/>
                </a:ln>
              </p:spPr>
            </p:cxnSp>
            <p:cxnSp>
              <p:nvCxnSpPr>
                <p:cNvPr id="1163" name="Straight Connector 75"/>
                <p:cNvCxnSpPr/>
                <p:nvPr/>
              </p:nvCxnSpPr>
              <p:spPr>
                <a:xfrm>
                  <a:off x="4617000" y="5426640"/>
                  <a:ext cx="360" cy="23328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</a:ln>
              </p:spPr>
            </p:cxnSp>
            <p:cxnSp>
              <p:nvCxnSpPr>
                <p:cNvPr id="1164" name="Straight Arrow Connector 76"/>
                <p:cNvCxnSpPr/>
                <p:nvPr/>
              </p:nvCxnSpPr>
              <p:spPr>
                <a:xfrm>
                  <a:off x="4606560" y="5440320"/>
                  <a:ext cx="248040" cy="36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  <a:tailEnd len="med" type="triangle" w="med"/>
                </a:ln>
              </p:spPr>
            </p:cxnSp>
          </p:grpSp>
          <p:sp>
            <p:nvSpPr>
              <p:cNvPr id="1165" name="TextBox 77"/>
              <p:cNvSpPr/>
              <p:nvPr/>
            </p:nvSpPr>
            <p:spPr>
              <a:xfrm>
                <a:off x="4067280" y="5756760"/>
                <a:ext cx="138096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No 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WOX9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 mRNA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cxnSp>
        <p:nvCxnSpPr>
          <p:cNvPr id="1166" name="Straight Connector 88"/>
          <p:cNvCxnSpPr/>
          <p:nvPr/>
        </p:nvCxnSpPr>
        <p:spPr>
          <a:xfrm>
            <a:off x="6494400" y="4770720"/>
            <a:ext cx="716400" cy="16920"/>
          </a:xfrm>
          <a:prstGeom prst="straightConnector1">
            <a:avLst/>
          </a:prstGeom>
          <a:ln w="76200">
            <a:solidFill>
              <a:srgbClr val="0099ff"/>
            </a:solidFill>
            <a:round/>
          </a:ln>
        </p:spPr>
      </p:cxnSp>
      <p:grpSp>
        <p:nvGrpSpPr>
          <p:cNvPr id="1167" name="Group 18"/>
          <p:cNvGrpSpPr/>
          <p:nvPr/>
        </p:nvGrpSpPr>
        <p:grpSpPr>
          <a:xfrm>
            <a:off x="5699520" y="1959480"/>
            <a:ext cx="2520360" cy="3638160"/>
            <a:chOff x="5699520" y="1959480"/>
            <a:chExt cx="2520360" cy="3638160"/>
          </a:xfrm>
        </p:grpSpPr>
        <p:sp>
          <p:nvSpPr>
            <p:cNvPr id="1168" name="Oval 5"/>
            <p:cNvSpPr/>
            <p:nvPr/>
          </p:nvSpPr>
          <p:spPr>
            <a:xfrm>
              <a:off x="5699520" y="2508840"/>
              <a:ext cx="2520360" cy="3088800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  <a:tabLst>
                  <a:tab algn="l" pos="0"/>
                </a:tabLst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pic>
          <p:nvPicPr>
            <p:cNvPr id="1169" name="Picture 57" descr=""/>
            <p:cNvPicPr/>
            <p:nvPr/>
          </p:nvPicPr>
          <p:blipFill>
            <a:blip r:embed="rId5"/>
            <a:srcRect l="0" t="0" r="55773" b="0"/>
            <a:stretch/>
          </p:blipFill>
          <p:spPr>
            <a:xfrm flipH="1">
              <a:off x="6071760" y="3232800"/>
              <a:ext cx="258120" cy="523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70" name="Picture 58" descr=""/>
            <p:cNvPicPr/>
            <p:nvPr/>
          </p:nvPicPr>
          <p:blipFill>
            <a:blip r:embed="rId6"/>
            <a:srcRect l="44572" t="0" r="0" b="0"/>
            <a:stretch/>
          </p:blipFill>
          <p:spPr>
            <a:xfrm>
              <a:off x="6116040" y="4286880"/>
              <a:ext cx="308520" cy="499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71" name="TextBox 115"/>
            <p:cNvSpPr/>
            <p:nvPr/>
          </p:nvSpPr>
          <p:spPr>
            <a:xfrm>
              <a:off x="6093720" y="1959480"/>
              <a:ext cx="203508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0000"/>
                  </a:solidFill>
                  <a:latin typeface="Calibri"/>
                </a:rPr>
                <a:t>ZYGOTE (2N)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72" name="Group 17"/>
            <p:cNvGrpSpPr/>
            <p:nvPr/>
          </p:nvGrpSpPr>
          <p:grpSpPr>
            <a:xfrm>
              <a:off x="6273720" y="2785320"/>
              <a:ext cx="1892520" cy="2692800"/>
              <a:chOff x="6273720" y="2785320"/>
              <a:chExt cx="1892520" cy="2692800"/>
            </a:xfrm>
          </p:grpSpPr>
          <p:grpSp>
            <p:nvGrpSpPr>
              <p:cNvPr id="1173" name="Group 13"/>
              <p:cNvGrpSpPr/>
              <p:nvPr/>
            </p:nvGrpSpPr>
            <p:grpSpPr>
              <a:xfrm>
                <a:off x="6424920" y="2905920"/>
                <a:ext cx="716040" cy="260640"/>
                <a:chOff x="6424920" y="2905920"/>
                <a:chExt cx="716040" cy="260640"/>
              </a:xfrm>
            </p:grpSpPr>
            <p:cxnSp>
              <p:nvCxnSpPr>
                <p:cNvPr id="1174" name="Straight Connector 28"/>
                <p:cNvCxnSpPr/>
                <p:nvPr/>
              </p:nvCxnSpPr>
              <p:spPr>
                <a:xfrm>
                  <a:off x="6424920" y="3150000"/>
                  <a:ext cx="716400" cy="16920"/>
                </a:xfrm>
                <a:prstGeom prst="straightConnector1">
                  <a:avLst/>
                </a:prstGeom>
                <a:ln w="76200">
                  <a:solidFill>
                    <a:srgbClr val="cc0066"/>
                  </a:solidFill>
                  <a:round/>
                </a:ln>
              </p:spPr>
            </p:cxnSp>
            <p:cxnSp>
              <p:nvCxnSpPr>
                <p:cNvPr id="1175" name="Straight Connector 47"/>
                <p:cNvCxnSpPr/>
                <p:nvPr/>
              </p:nvCxnSpPr>
              <p:spPr>
                <a:xfrm>
                  <a:off x="6699240" y="2905920"/>
                  <a:ext cx="360" cy="233280"/>
                </a:xfrm>
                <a:prstGeom prst="straightConnector1">
                  <a:avLst/>
                </a:prstGeom>
                <a:ln w="38100">
                  <a:solidFill>
                    <a:srgbClr val="cc0066"/>
                  </a:solidFill>
                  <a:round/>
                </a:ln>
              </p:spPr>
            </p:cxnSp>
            <p:cxnSp>
              <p:nvCxnSpPr>
                <p:cNvPr id="1176" name="Straight Arrow Connector 48"/>
                <p:cNvCxnSpPr/>
                <p:nvPr/>
              </p:nvCxnSpPr>
              <p:spPr>
                <a:xfrm>
                  <a:off x="6688800" y="2919600"/>
                  <a:ext cx="247680" cy="360"/>
                </a:xfrm>
                <a:prstGeom prst="straightConnector1">
                  <a:avLst/>
                </a:prstGeom>
                <a:ln w="38100">
                  <a:solidFill>
                    <a:srgbClr val="cc0066"/>
                  </a:solidFill>
                  <a:round/>
                  <a:tailEnd len="med" type="triangle" w="med"/>
                </a:ln>
              </p:spPr>
            </p:cxnSp>
          </p:grpSp>
          <p:grpSp>
            <p:nvGrpSpPr>
              <p:cNvPr id="1177" name="Group 51"/>
              <p:cNvGrpSpPr/>
              <p:nvPr/>
            </p:nvGrpSpPr>
            <p:grpSpPr>
              <a:xfrm>
                <a:off x="6718320" y="4281120"/>
                <a:ext cx="247320" cy="232920"/>
                <a:chOff x="6718320" y="4281120"/>
                <a:chExt cx="247320" cy="232920"/>
              </a:xfrm>
            </p:grpSpPr>
            <p:cxnSp>
              <p:nvCxnSpPr>
                <p:cNvPr id="1178" name="Straight Connector 49"/>
                <p:cNvCxnSpPr/>
                <p:nvPr/>
              </p:nvCxnSpPr>
              <p:spPr>
                <a:xfrm flipV="1">
                  <a:off x="6728760" y="4281120"/>
                  <a:ext cx="360" cy="23328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</a:ln>
              </p:spPr>
            </p:cxnSp>
            <p:cxnSp>
              <p:nvCxnSpPr>
                <p:cNvPr id="1179" name="Straight Arrow Connector 50"/>
                <p:cNvCxnSpPr/>
                <p:nvPr/>
              </p:nvCxnSpPr>
              <p:spPr>
                <a:xfrm>
                  <a:off x="6718320" y="4500360"/>
                  <a:ext cx="247680" cy="36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  <a:tailEnd len="med" type="triangle" w="med"/>
                </a:ln>
              </p:spPr>
            </p:cxnSp>
          </p:grpSp>
          <p:sp>
            <p:nvSpPr>
              <p:cNvPr id="1180" name="Multiply 52"/>
              <p:cNvSpPr/>
              <p:nvPr/>
            </p:nvSpPr>
            <p:spPr>
              <a:xfrm>
                <a:off x="6624720" y="2785320"/>
                <a:ext cx="262440" cy="348120"/>
              </a:xfrm>
              <a:prstGeom prst="mathMultiply">
                <a:avLst>
                  <a:gd name="adj1" fmla="val 23520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US" sz="1800" spc="-1" strike="noStrike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181" name="TextBox 53"/>
              <p:cNvSpPr/>
              <p:nvPr/>
            </p:nvSpPr>
            <p:spPr>
              <a:xfrm>
                <a:off x="6937560" y="4324680"/>
                <a:ext cx="12286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BBM1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 mRNA paternal allele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2" name="TextBox 54"/>
              <p:cNvSpPr/>
              <p:nvPr/>
            </p:nvSpPr>
            <p:spPr>
              <a:xfrm>
                <a:off x="6392160" y="3184920"/>
                <a:ext cx="131652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No 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BBM1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 mRNA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183" name="Group 78"/>
              <p:cNvGrpSpPr/>
              <p:nvPr/>
            </p:nvGrpSpPr>
            <p:grpSpPr>
              <a:xfrm>
                <a:off x="6476400" y="3382560"/>
                <a:ext cx="716040" cy="368640"/>
                <a:chOff x="6476400" y="3382560"/>
                <a:chExt cx="716040" cy="368640"/>
              </a:xfrm>
            </p:grpSpPr>
            <p:grpSp>
              <p:nvGrpSpPr>
                <p:cNvPr id="1184" name="Group 79"/>
                <p:cNvGrpSpPr/>
                <p:nvPr/>
              </p:nvGrpSpPr>
              <p:grpSpPr>
                <a:xfrm>
                  <a:off x="6476400" y="3467880"/>
                  <a:ext cx="716040" cy="283320"/>
                  <a:chOff x="6476400" y="3467880"/>
                  <a:chExt cx="716040" cy="283320"/>
                </a:xfrm>
              </p:grpSpPr>
              <p:cxnSp>
                <p:nvCxnSpPr>
                  <p:cNvPr id="1185" name="Straight Connector 81"/>
                  <p:cNvCxnSpPr/>
                  <p:nvPr/>
                </p:nvCxnSpPr>
                <p:spPr>
                  <a:xfrm>
                    <a:off x="6476400" y="3735000"/>
                    <a:ext cx="716400" cy="16560"/>
                  </a:xfrm>
                  <a:prstGeom prst="straightConnector1">
                    <a:avLst/>
                  </a:prstGeom>
                  <a:ln w="76200">
                    <a:solidFill>
                      <a:srgbClr val="cc0066"/>
                    </a:solidFill>
                    <a:round/>
                  </a:ln>
                </p:spPr>
              </p:cxnSp>
              <p:cxnSp>
                <p:nvCxnSpPr>
                  <p:cNvPr id="1186" name="Straight Connector 82"/>
                  <p:cNvCxnSpPr/>
                  <p:nvPr/>
                </p:nvCxnSpPr>
                <p:spPr>
                  <a:xfrm>
                    <a:off x="6778800" y="3467880"/>
                    <a:ext cx="360" cy="233280"/>
                  </a:xfrm>
                  <a:prstGeom prst="straightConnector1">
                    <a:avLst/>
                  </a:prstGeom>
                  <a:ln w="38100">
                    <a:solidFill>
                      <a:srgbClr val="cc0066"/>
                    </a:solidFill>
                    <a:round/>
                  </a:ln>
                </p:spPr>
              </p:cxnSp>
              <p:cxnSp>
                <p:nvCxnSpPr>
                  <p:cNvPr id="1187" name="Straight Arrow Connector 83"/>
                  <p:cNvCxnSpPr/>
                  <p:nvPr/>
                </p:nvCxnSpPr>
                <p:spPr>
                  <a:xfrm>
                    <a:off x="6768360" y="3481560"/>
                    <a:ext cx="248040" cy="360"/>
                  </a:xfrm>
                  <a:prstGeom prst="straightConnector1">
                    <a:avLst/>
                  </a:prstGeom>
                  <a:ln w="38100">
                    <a:solidFill>
                      <a:srgbClr val="cc0066"/>
                    </a:solidFill>
                    <a:round/>
                    <a:tailEnd len="med" type="triangle" w="med"/>
                  </a:ln>
                </p:spPr>
              </p:cxnSp>
            </p:grpSp>
            <p:sp>
              <p:nvSpPr>
                <p:cNvPr id="1188" name="Multiply 80"/>
                <p:cNvSpPr/>
                <p:nvPr/>
              </p:nvSpPr>
              <p:spPr>
                <a:xfrm>
                  <a:off x="6734160" y="3382560"/>
                  <a:ext cx="262440" cy="348120"/>
                </a:xfrm>
                <a:prstGeom prst="mathMultiply">
                  <a:avLst>
                    <a:gd name="adj1" fmla="val 23520"/>
                  </a:avLst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90000" rIns="90000" tIns="45000" bIns="45000" anchor="ctr">
                  <a:noAutofit/>
                </a:bodyPr>
                <a:p>
                  <a:pPr algn="ctr" defTabSz="457200">
                    <a:lnSpc>
                      <a:spcPct val="100000"/>
                    </a:lnSpc>
                    <a:tabLst>
                      <a:tab algn="l" pos="0"/>
                    </a:tabLst>
                  </a:pPr>
                  <a:endParaRPr b="0" lang="en-US" sz="1800" spc="-1" strike="noStrike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189" name="TextBox 84"/>
              <p:cNvSpPr/>
              <p:nvPr/>
            </p:nvSpPr>
            <p:spPr>
              <a:xfrm>
                <a:off x="6273720" y="3792960"/>
                <a:ext cx="1380960" cy="2725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No 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WOX9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 mRNA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190" name="Group 51"/>
              <p:cNvGrpSpPr/>
              <p:nvPr/>
            </p:nvGrpSpPr>
            <p:grpSpPr>
              <a:xfrm>
                <a:off x="6728760" y="4791960"/>
                <a:ext cx="247320" cy="232920"/>
                <a:chOff x="6728760" y="4791960"/>
                <a:chExt cx="247320" cy="232920"/>
              </a:xfrm>
            </p:grpSpPr>
            <p:cxnSp>
              <p:nvCxnSpPr>
                <p:cNvPr id="1191" name="Straight Connector 86"/>
                <p:cNvCxnSpPr/>
                <p:nvPr/>
              </p:nvCxnSpPr>
              <p:spPr>
                <a:xfrm flipV="1">
                  <a:off x="6738840" y="4791960"/>
                  <a:ext cx="360" cy="23328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</a:ln>
              </p:spPr>
            </p:cxnSp>
            <p:cxnSp>
              <p:nvCxnSpPr>
                <p:cNvPr id="1192" name="Straight Arrow Connector 87"/>
                <p:cNvCxnSpPr/>
                <p:nvPr/>
              </p:nvCxnSpPr>
              <p:spPr>
                <a:xfrm>
                  <a:off x="6728760" y="5011200"/>
                  <a:ext cx="247680" cy="360"/>
                </a:xfrm>
                <a:prstGeom prst="straightConnector1">
                  <a:avLst/>
                </a:prstGeom>
                <a:ln w="38100">
                  <a:solidFill>
                    <a:srgbClr val="0099ff"/>
                  </a:solidFill>
                  <a:round/>
                  <a:tailEnd len="med" type="triangle" w="med"/>
                </a:ln>
              </p:spPr>
            </p:cxnSp>
          </p:grpSp>
          <p:sp>
            <p:nvSpPr>
              <p:cNvPr id="1193" name="TextBox 89"/>
              <p:cNvSpPr/>
              <p:nvPr/>
            </p:nvSpPr>
            <p:spPr>
              <a:xfrm>
                <a:off x="6458400" y="5022720"/>
                <a:ext cx="12286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i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WOX9</a:t>
                </a:r>
                <a:r>
                  <a:rPr b="1" lang="en-US" sz="1200" spc="-1" strike="noStrike">
                    <a:solidFill>
                      <a:srgbClr val="000000"/>
                    </a:solidFill>
                    <a:latin typeface="Times New Roman"/>
                  </a:rPr>
                  <a:t> mRNA paternal allele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7" dur="indefinite" restart="never" nodeType="tmRoot">
          <p:childTnLst>
            <p:seq>
              <p:cTn id="248" dur="indefinite" nodeType="mainSeq">
                <p:childTnLst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roup 2"/>
          <p:cNvGrpSpPr/>
          <p:nvPr/>
        </p:nvGrpSpPr>
        <p:grpSpPr>
          <a:xfrm>
            <a:off x="1940760" y="701640"/>
            <a:ext cx="6075720" cy="1840320"/>
            <a:chOff x="1940760" y="701640"/>
            <a:chExt cx="6075720" cy="1840320"/>
          </a:xfrm>
        </p:grpSpPr>
        <p:sp>
          <p:nvSpPr>
            <p:cNvPr id="1195" name="Line 21"/>
            <p:cNvSpPr/>
            <p:nvPr/>
          </p:nvSpPr>
          <p:spPr>
            <a:xfrm flipV="1">
              <a:off x="3345480" y="2397240"/>
              <a:ext cx="2573280" cy="1044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-34560" bIns="-34560" anchor="t">
              <a:noAutofit/>
            </a:bodyPr>
            <a:p>
              <a:endParaRPr b="0" lang="en-IN" sz="135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96" name="Rectangle 22"/>
            <p:cNvSpPr/>
            <p:nvPr/>
          </p:nvSpPr>
          <p:spPr>
            <a:xfrm>
              <a:off x="4339080" y="2281680"/>
              <a:ext cx="1289160" cy="228240"/>
            </a:xfrm>
            <a:prstGeom prst="rect">
              <a:avLst/>
            </a:prstGeom>
            <a:solidFill>
              <a:srgbClr val="99000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algn="ctr" defTabSz="685800">
                <a:lnSpc>
                  <a:spcPct val="100000"/>
                </a:lnSpc>
                <a:tabLst>
                  <a:tab algn="l" pos="0"/>
                </a:tabLst>
              </a:pPr>
              <a:endParaRPr b="0" lang="en-US" sz="1500" spc="-1" strike="noStrike">
                <a:solidFill>
                  <a:srgbClr val="ffffff"/>
                </a:solidFill>
                <a:latin typeface="Verdana"/>
              </a:endParaRPr>
            </a:p>
          </p:txBody>
        </p:sp>
        <p:grpSp>
          <p:nvGrpSpPr>
            <p:cNvPr id="1197" name="Group 108"/>
            <p:cNvGrpSpPr/>
            <p:nvPr/>
          </p:nvGrpSpPr>
          <p:grpSpPr>
            <a:xfrm>
              <a:off x="4353480" y="2030400"/>
              <a:ext cx="554760" cy="285840"/>
              <a:chOff x="4353480" y="2030400"/>
              <a:chExt cx="554760" cy="285840"/>
            </a:xfrm>
          </p:grpSpPr>
          <p:sp>
            <p:nvSpPr>
              <p:cNvPr id="1198" name="Line 26"/>
              <p:cNvSpPr/>
              <p:nvPr/>
            </p:nvSpPr>
            <p:spPr>
              <a:xfrm>
                <a:off x="4353480" y="2030400"/>
                <a:ext cx="360" cy="285840"/>
              </a:xfrm>
              <a:prstGeom prst="line">
                <a:avLst/>
              </a:prstGeom>
              <a:ln w="38100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en-IN" sz="13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199" name="Line 27"/>
              <p:cNvSpPr/>
              <p:nvPr/>
            </p:nvSpPr>
            <p:spPr>
              <a:xfrm>
                <a:off x="4359600" y="2037600"/>
                <a:ext cx="548640" cy="360"/>
              </a:xfrm>
              <a:prstGeom prst="line">
                <a:avLst/>
              </a:prstGeom>
              <a:ln w="38100">
                <a:solidFill>
                  <a:srgbClr val="000000"/>
                </a:solidFill>
                <a:round/>
                <a:tailEnd len="lg" type="stealth" w="lg"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>
                <a:noAutofit/>
              </a:bodyPr>
              <a:p>
                <a:endParaRPr b="0" lang="en-IN" sz="1350" spc="-1" strike="noStrike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1200" name="Rectangle 27"/>
            <p:cNvSpPr/>
            <p:nvPr/>
          </p:nvSpPr>
          <p:spPr>
            <a:xfrm>
              <a:off x="3345840" y="2365920"/>
              <a:ext cx="844560" cy="846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39960" bIns="39960" anchor="ctr">
              <a:noAutofit/>
            </a:bodyPr>
            <a:p>
              <a:pPr algn="ctr" defTabSz="685800">
                <a:lnSpc>
                  <a:spcPct val="100000"/>
                </a:lnSpc>
                <a:tabLst>
                  <a:tab algn="l" pos="0"/>
                </a:tabLst>
              </a:pPr>
              <a:endParaRPr b="0" lang="en-IN" sz="135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1201" name="Group 102"/>
            <p:cNvGrpSpPr/>
            <p:nvPr/>
          </p:nvGrpSpPr>
          <p:grpSpPr>
            <a:xfrm>
              <a:off x="3268080" y="1227600"/>
              <a:ext cx="1152000" cy="1222920"/>
              <a:chOff x="3268080" y="1227600"/>
              <a:chExt cx="1152000" cy="1222920"/>
            </a:xfrm>
          </p:grpSpPr>
          <p:sp>
            <p:nvSpPr>
              <p:cNvPr id="1202" name="Oval 6"/>
              <p:cNvSpPr/>
              <p:nvPr/>
            </p:nvSpPr>
            <p:spPr>
              <a:xfrm>
                <a:off x="3268080" y="1227600"/>
                <a:ext cx="1152000" cy="647640"/>
              </a:xfrm>
              <a:prstGeom prst="ellipse">
                <a:avLst/>
              </a:prstGeom>
              <a:solidFill>
                <a:srgbClr val="00b0f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algn="ctr"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500" spc="-1" strike="noStrike">
                    <a:solidFill>
                      <a:srgbClr val="000000"/>
                    </a:solidFill>
                    <a:latin typeface="Verdana"/>
                  </a:rPr>
                  <a:t>GR</a:t>
                </a:r>
                <a:endParaRPr b="0" lang="en-US" sz="15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3" name="Oval 33"/>
              <p:cNvSpPr/>
              <p:nvPr/>
            </p:nvSpPr>
            <p:spPr>
              <a:xfrm>
                <a:off x="3268080" y="1770480"/>
                <a:ext cx="986040" cy="680040"/>
              </a:xfrm>
              <a:prstGeom prst="ellipse">
                <a:avLst/>
              </a:prstGeom>
              <a:solidFill>
                <a:srgbClr val="9a0000"/>
              </a:solidFill>
              <a:ln w="9525">
                <a:solidFill>
                  <a:srgbClr val="000000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algn="ctr" defTabSz="6858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500" spc="-1" strike="noStrike">
                    <a:solidFill>
                      <a:srgbClr val="ffffff"/>
                    </a:solidFill>
                    <a:latin typeface="Verdana"/>
                  </a:rPr>
                  <a:t>BBM1</a:t>
                </a:r>
                <a:endParaRPr b="0" lang="en-US" sz="1500" spc="-1" strike="noStrike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1204" name="TextBox 31"/>
            <p:cNvSpPr/>
            <p:nvPr/>
          </p:nvSpPr>
          <p:spPr>
            <a:xfrm>
              <a:off x="4541760" y="2246760"/>
              <a:ext cx="1112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0" i="1" lang="en-US" sz="1350" spc="-1" strike="noStrike">
                  <a:solidFill>
                    <a:srgbClr val="ffffff"/>
                  </a:solidFill>
                  <a:latin typeface="Calibri"/>
                </a:rPr>
                <a:t>Target Gene</a:t>
              </a:r>
              <a:endParaRPr b="0" lang="en-US" sz="135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5" name="TextBox 34"/>
            <p:cNvSpPr/>
            <p:nvPr/>
          </p:nvSpPr>
          <p:spPr>
            <a:xfrm>
              <a:off x="1940760" y="701640"/>
              <a:ext cx="607572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685800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000" spc="-1" strike="noStrike">
                  <a:solidFill>
                    <a:srgbClr val="000000"/>
                  </a:solidFill>
                  <a:latin typeface="Times New Roman"/>
                </a:rPr>
                <a:t>Dex-inducible gene expression system 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06" name="TextBox 37"/>
          <p:cNvSpPr/>
          <p:nvPr/>
        </p:nvSpPr>
        <p:spPr>
          <a:xfrm>
            <a:off x="1523880" y="47880"/>
            <a:ext cx="91436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  <a:tabLst>
                <a:tab algn="l" pos="0"/>
              </a:tabLst>
            </a:pPr>
            <a:r>
              <a:rPr b="1" i="1" lang="en-US" sz="2800" spc="-1" strike="noStrike">
                <a:solidFill>
                  <a:srgbClr val="004197"/>
                </a:solidFill>
                <a:latin typeface="Times New Roman"/>
              </a:rPr>
              <a:t>BBM1 </a:t>
            </a:r>
            <a:r>
              <a:rPr b="1" lang="en-US" sz="2800" spc="-1" strike="noStrike">
                <a:solidFill>
                  <a:srgbClr val="004197"/>
                </a:solidFill>
                <a:latin typeface="Times New Roman"/>
              </a:rPr>
              <a:t>downstream</a:t>
            </a:r>
            <a:r>
              <a:rPr b="1" i="1" lang="en-US" sz="2800" spc="-1" strike="noStrike">
                <a:solidFill>
                  <a:srgbClr val="004197"/>
                </a:solidFill>
                <a:latin typeface="Times New Roman"/>
              </a:rPr>
              <a:t> </a:t>
            </a:r>
            <a:r>
              <a:rPr b="1" lang="en-US" sz="2800" spc="-1" strike="noStrike">
                <a:solidFill>
                  <a:srgbClr val="004197"/>
                </a:solidFill>
                <a:latin typeface="Times New Roman"/>
              </a:rPr>
              <a:t>targets: DEX-induction in seedlings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7" name="Picture 35" descr="A close up of a logo&#10;&#10;Description automatically generated"/>
          <p:cNvPicPr/>
          <p:nvPr/>
        </p:nvPicPr>
        <p:blipFill>
          <a:blip r:embed="rId1"/>
          <a:srcRect l="61434" t="0" r="0" b="49995"/>
          <a:stretch/>
        </p:blipFill>
        <p:spPr>
          <a:xfrm>
            <a:off x="1940760" y="3227400"/>
            <a:ext cx="4721760" cy="3623760"/>
          </a:xfrm>
          <a:prstGeom prst="rect">
            <a:avLst/>
          </a:prstGeom>
          <a:ln w="0">
            <a:noFill/>
          </a:ln>
        </p:spPr>
      </p:pic>
      <p:sp>
        <p:nvSpPr>
          <p:cNvPr id="1208" name="TextBox 36"/>
          <p:cNvSpPr/>
          <p:nvPr/>
        </p:nvSpPr>
        <p:spPr>
          <a:xfrm>
            <a:off x="1648440" y="2700360"/>
            <a:ext cx="83044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2060"/>
                </a:solidFill>
                <a:latin typeface="Arial"/>
              </a:rPr>
              <a:t>Induction of </a:t>
            </a:r>
            <a:r>
              <a:rPr b="1" i="1" lang="en-US" sz="2400" spc="-1" strike="noStrike">
                <a:solidFill>
                  <a:srgbClr val="002060"/>
                </a:solidFill>
                <a:latin typeface="Arial"/>
              </a:rPr>
              <a:t>YUCCA 5, 6, 10</a:t>
            </a:r>
            <a:r>
              <a:rPr b="1" lang="en-US" sz="2400" spc="-1" strike="noStrike">
                <a:solidFill>
                  <a:srgbClr val="002060"/>
                </a:solidFill>
                <a:latin typeface="Arial"/>
              </a:rPr>
              <a:t> genes by BBM1-GR + DEX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9" name="Rectangle 38"/>
          <p:cNvSpPr/>
          <p:nvPr/>
        </p:nvSpPr>
        <p:spPr>
          <a:xfrm>
            <a:off x="6848280" y="3430080"/>
            <a:ext cx="350928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4200" indent="-214200" defTabSz="685800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</a:pPr>
            <a:r>
              <a:rPr b="1" i="1" lang="en-US" sz="2800" spc="-1" strike="noStrike">
                <a:solidFill>
                  <a:srgbClr val="c00000"/>
                </a:solidFill>
                <a:latin typeface="Times New Roman"/>
              </a:rPr>
              <a:t>YUCCA</a:t>
            </a:r>
            <a:r>
              <a:rPr b="1" lang="en-US" sz="2800" spc="-1" strike="noStrike">
                <a:solidFill>
                  <a:srgbClr val="c00000"/>
                </a:solidFill>
                <a:latin typeface="Times New Roman"/>
              </a:rPr>
              <a:t> genes encode flavin monooxygenases for </a:t>
            </a:r>
            <a:r>
              <a:rPr b="1" lang="en-US" sz="2800" spc="-1" strike="noStrike" u="sng">
                <a:solidFill>
                  <a:srgbClr val="c00000"/>
                </a:solidFill>
                <a:uFillTx/>
                <a:latin typeface="Times New Roman"/>
              </a:rPr>
              <a:t>Auxin biosynthesis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0" name="TextBox 39"/>
          <p:cNvSpPr/>
          <p:nvPr/>
        </p:nvSpPr>
        <p:spPr>
          <a:xfrm>
            <a:off x="6496200" y="750960"/>
            <a:ext cx="40050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4200" indent="-214200" defTabSz="68580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en-US" sz="2000" spc="-1" strike="noStrike">
                <a:solidFill>
                  <a:srgbClr val="000000"/>
                </a:solidFill>
                <a:latin typeface="Times New Roman"/>
              </a:rPr>
              <a:t>6 h Dex induction in leaves of 2 week BBM1-GR seedlings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1" name="TextBox 1"/>
          <p:cNvSpPr/>
          <p:nvPr/>
        </p:nvSpPr>
        <p:spPr>
          <a:xfrm>
            <a:off x="9731880" y="6512760"/>
            <a:ext cx="24444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Khanday et al. 2022 BioRxiv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7" dur="indefinite" restart="never" nodeType="tmRoot">
          <p:childTnLst>
            <p:seq>
              <p:cTn id="278" dur="indefinite" nodeType="mainSeq">
                <p:childTnLst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Picture 9" descr=""/>
          <p:cNvPicPr/>
          <p:nvPr/>
        </p:nvPicPr>
        <p:blipFill>
          <a:blip r:embed="rId1"/>
          <a:srcRect l="83663" t="24378" r="1249" b="25850"/>
          <a:stretch/>
        </p:blipFill>
        <p:spPr>
          <a:xfrm>
            <a:off x="6807240" y="711360"/>
            <a:ext cx="3571560" cy="4417920"/>
          </a:xfrm>
          <a:prstGeom prst="rect">
            <a:avLst/>
          </a:prstGeom>
          <a:ln w="0">
            <a:noFill/>
          </a:ln>
        </p:spPr>
      </p:pic>
      <p:cxnSp>
        <p:nvCxnSpPr>
          <p:cNvPr id="1213" name="Straight Arrow Connector 14"/>
          <p:cNvCxnSpPr/>
          <p:nvPr/>
        </p:nvCxnSpPr>
        <p:spPr>
          <a:xfrm flipV="1">
            <a:off x="5361840" y="2859840"/>
            <a:ext cx="1174680" cy="9000"/>
          </a:xfrm>
          <a:prstGeom prst="straightConnector1">
            <a:avLst/>
          </a:prstGeom>
          <a:ln w="5715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214" name="TextBox 24"/>
          <p:cNvSpPr/>
          <p:nvPr/>
        </p:nvSpPr>
        <p:spPr>
          <a:xfrm>
            <a:off x="1163880" y="5203800"/>
            <a:ext cx="40255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Zygote (after karyogamy)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5" name="TextBox 27"/>
          <p:cNvSpPr/>
          <p:nvPr/>
        </p:nvSpPr>
        <p:spPr>
          <a:xfrm>
            <a:off x="712440" y="118440"/>
            <a:ext cx="110199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11893"/>
                </a:solidFill>
                <a:latin typeface="Times New Roman"/>
              </a:rPr>
              <a:t>Interaction of Male and Female genomes in Embryo initiation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6" name="TextBox 22"/>
          <p:cNvSpPr/>
          <p:nvPr/>
        </p:nvSpPr>
        <p:spPr>
          <a:xfrm>
            <a:off x="8010720" y="5175720"/>
            <a:ext cx="1429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Embryo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17" name="Straight Arrow Connector 26"/>
          <p:cNvCxnSpPr/>
          <p:nvPr/>
        </p:nvCxnSpPr>
        <p:spPr>
          <a:xfrm>
            <a:off x="2141640" y="2377080"/>
            <a:ext cx="360" cy="414360"/>
          </a:xfrm>
          <a:prstGeom prst="straightConnector1">
            <a:avLst/>
          </a:prstGeom>
          <a:ln w="5715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218" name="Oval 1"/>
          <p:cNvSpPr/>
          <p:nvPr/>
        </p:nvSpPr>
        <p:spPr>
          <a:xfrm>
            <a:off x="712440" y="1220760"/>
            <a:ext cx="4203360" cy="3698640"/>
          </a:xfrm>
          <a:prstGeom prst="ellipse">
            <a:avLst/>
          </a:prstGeom>
          <a:noFill/>
          <a:ln w="57150">
            <a:solidFill>
              <a:srgbClr val="00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219" name="Picture 16" descr=""/>
          <p:cNvPicPr/>
          <p:nvPr/>
        </p:nvPicPr>
        <p:blipFill>
          <a:blip r:embed="rId2"/>
          <a:srcRect l="44572" t="0" r="0" b="0"/>
          <a:stretch/>
        </p:blipFill>
        <p:spPr>
          <a:xfrm>
            <a:off x="1458000" y="1680120"/>
            <a:ext cx="346680" cy="561240"/>
          </a:xfrm>
          <a:prstGeom prst="rect">
            <a:avLst/>
          </a:prstGeom>
          <a:ln w="0">
            <a:noFill/>
          </a:ln>
        </p:spPr>
      </p:pic>
      <p:grpSp>
        <p:nvGrpSpPr>
          <p:cNvPr id="1220" name="Group 10"/>
          <p:cNvGrpSpPr/>
          <p:nvPr/>
        </p:nvGrpSpPr>
        <p:grpSpPr>
          <a:xfrm>
            <a:off x="1872360" y="1672560"/>
            <a:ext cx="745560" cy="690840"/>
            <a:chOff x="1872360" y="1672560"/>
            <a:chExt cx="745560" cy="690840"/>
          </a:xfrm>
        </p:grpSpPr>
        <p:grpSp>
          <p:nvGrpSpPr>
            <p:cNvPr id="1221" name="Group 11"/>
            <p:cNvGrpSpPr/>
            <p:nvPr/>
          </p:nvGrpSpPr>
          <p:grpSpPr>
            <a:xfrm>
              <a:off x="1872360" y="1672560"/>
              <a:ext cx="716040" cy="269640"/>
              <a:chOff x="1872360" y="1672560"/>
              <a:chExt cx="716040" cy="269640"/>
            </a:xfrm>
          </p:grpSpPr>
          <p:cxnSp>
            <p:nvCxnSpPr>
              <p:cNvPr id="1222" name="Straight Connector 12"/>
              <p:cNvCxnSpPr/>
              <p:nvPr/>
            </p:nvCxnSpPr>
            <p:spPr>
              <a:xfrm>
                <a:off x="1872360" y="1925640"/>
                <a:ext cx="716400" cy="16920"/>
              </a:xfrm>
              <a:prstGeom prst="straightConnector1">
                <a:avLst/>
              </a:prstGeom>
              <a:ln w="76200">
                <a:solidFill>
                  <a:srgbClr val="0099ff"/>
                </a:solidFill>
                <a:round/>
              </a:ln>
            </p:spPr>
          </p:cxnSp>
          <p:cxnSp>
            <p:nvCxnSpPr>
              <p:cNvPr id="1223" name="Straight Connector 13"/>
              <p:cNvCxnSpPr/>
              <p:nvPr/>
            </p:nvCxnSpPr>
            <p:spPr>
              <a:xfrm>
                <a:off x="2151720" y="1672560"/>
                <a:ext cx="360" cy="233280"/>
              </a:xfrm>
              <a:prstGeom prst="straightConnector1">
                <a:avLst/>
              </a:prstGeom>
              <a:ln w="38100">
                <a:solidFill>
                  <a:srgbClr val="0099ff"/>
                </a:solidFill>
                <a:round/>
              </a:ln>
            </p:spPr>
          </p:cxnSp>
          <p:cxnSp>
            <p:nvCxnSpPr>
              <p:cNvPr id="1224" name="Straight Arrow Connector 15"/>
              <p:cNvCxnSpPr/>
              <p:nvPr/>
            </p:nvCxnSpPr>
            <p:spPr>
              <a:xfrm>
                <a:off x="2141640" y="1686240"/>
                <a:ext cx="247680" cy="360"/>
              </a:xfrm>
              <a:prstGeom prst="straightConnector1">
                <a:avLst/>
              </a:prstGeom>
              <a:ln w="38100">
                <a:solidFill>
                  <a:srgbClr val="0099ff"/>
                </a:solidFill>
                <a:round/>
                <a:tailEnd len="med" type="triangle" w="med"/>
              </a:ln>
            </p:spPr>
          </p:cxnSp>
        </p:grpSp>
        <p:sp>
          <p:nvSpPr>
            <p:cNvPr id="1225" name="TextBox 2"/>
            <p:cNvSpPr/>
            <p:nvPr/>
          </p:nvSpPr>
          <p:spPr>
            <a:xfrm>
              <a:off x="1875960" y="1999440"/>
              <a:ext cx="7419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BBM1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26" name="Group 52"/>
          <p:cNvGrpSpPr/>
          <p:nvPr/>
        </p:nvGrpSpPr>
        <p:grpSpPr>
          <a:xfrm>
            <a:off x="2796480" y="1682640"/>
            <a:ext cx="761760" cy="689400"/>
            <a:chOff x="2796480" y="1682640"/>
            <a:chExt cx="761760" cy="689400"/>
          </a:xfrm>
        </p:grpSpPr>
        <p:grpSp>
          <p:nvGrpSpPr>
            <p:cNvPr id="1227" name="Group 17"/>
            <p:cNvGrpSpPr/>
            <p:nvPr/>
          </p:nvGrpSpPr>
          <p:grpSpPr>
            <a:xfrm>
              <a:off x="2818080" y="1682640"/>
              <a:ext cx="716040" cy="269280"/>
              <a:chOff x="2818080" y="1682640"/>
              <a:chExt cx="716040" cy="269280"/>
            </a:xfrm>
          </p:grpSpPr>
          <p:cxnSp>
            <p:nvCxnSpPr>
              <p:cNvPr id="1228" name="Straight Connector 18"/>
              <p:cNvCxnSpPr/>
              <p:nvPr/>
            </p:nvCxnSpPr>
            <p:spPr>
              <a:xfrm>
                <a:off x="2818080" y="1935720"/>
                <a:ext cx="716400" cy="16560"/>
              </a:xfrm>
              <a:prstGeom prst="straightConnector1">
                <a:avLst/>
              </a:prstGeom>
              <a:ln w="76200">
                <a:solidFill>
                  <a:srgbClr val="0099ff"/>
                </a:solidFill>
                <a:round/>
              </a:ln>
            </p:spPr>
          </p:cxnSp>
          <p:cxnSp>
            <p:nvCxnSpPr>
              <p:cNvPr id="1229" name="Straight Connector 19"/>
              <p:cNvCxnSpPr/>
              <p:nvPr/>
            </p:nvCxnSpPr>
            <p:spPr>
              <a:xfrm>
                <a:off x="3097440" y="1682640"/>
                <a:ext cx="360" cy="232920"/>
              </a:xfrm>
              <a:prstGeom prst="straightConnector1">
                <a:avLst/>
              </a:prstGeom>
              <a:ln w="38100">
                <a:solidFill>
                  <a:srgbClr val="0099ff"/>
                </a:solidFill>
                <a:round/>
              </a:ln>
            </p:spPr>
          </p:cxnSp>
          <p:cxnSp>
            <p:nvCxnSpPr>
              <p:cNvPr id="1230" name="Straight Arrow Connector 21"/>
              <p:cNvCxnSpPr/>
              <p:nvPr/>
            </p:nvCxnSpPr>
            <p:spPr>
              <a:xfrm>
                <a:off x="3087000" y="1696320"/>
                <a:ext cx="247680" cy="360"/>
              </a:xfrm>
              <a:prstGeom prst="straightConnector1">
                <a:avLst/>
              </a:prstGeom>
              <a:ln w="38100">
                <a:solidFill>
                  <a:srgbClr val="0099ff"/>
                </a:solidFill>
                <a:round/>
                <a:tailEnd len="med" type="triangle" w="med"/>
              </a:ln>
            </p:spPr>
          </p:cxnSp>
        </p:grpSp>
        <p:sp>
          <p:nvSpPr>
            <p:cNvPr id="1231" name="TextBox 32"/>
            <p:cNvSpPr/>
            <p:nvPr/>
          </p:nvSpPr>
          <p:spPr>
            <a:xfrm>
              <a:off x="2796480" y="2008080"/>
              <a:ext cx="7617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WOX9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32" name="TextBox 3"/>
          <p:cNvSpPr/>
          <p:nvPr/>
        </p:nvSpPr>
        <p:spPr>
          <a:xfrm>
            <a:off x="2551320" y="1715400"/>
            <a:ext cx="3333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+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3" name="Picture 34" descr=""/>
          <p:cNvPicPr/>
          <p:nvPr/>
        </p:nvPicPr>
        <p:blipFill>
          <a:blip r:embed="rId3"/>
          <a:srcRect l="0" t="0" r="55773" b="0"/>
          <a:stretch/>
        </p:blipFill>
        <p:spPr>
          <a:xfrm flipH="1">
            <a:off x="1255680" y="2686320"/>
            <a:ext cx="300600" cy="609840"/>
          </a:xfrm>
          <a:prstGeom prst="rect">
            <a:avLst/>
          </a:prstGeom>
          <a:ln w="0">
            <a:noFill/>
          </a:ln>
        </p:spPr>
      </p:pic>
      <p:grpSp>
        <p:nvGrpSpPr>
          <p:cNvPr id="1234" name="Group 7"/>
          <p:cNvGrpSpPr/>
          <p:nvPr/>
        </p:nvGrpSpPr>
        <p:grpSpPr>
          <a:xfrm>
            <a:off x="1677600" y="2871000"/>
            <a:ext cx="815040" cy="735480"/>
            <a:chOff x="1677600" y="2871000"/>
            <a:chExt cx="815040" cy="735480"/>
          </a:xfrm>
        </p:grpSpPr>
        <p:grpSp>
          <p:nvGrpSpPr>
            <p:cNvPr id="1235" name="Group 36"/>
            <p:cNvGrpSpPr/>
            <p:nvPr/>
          </p:nvGrpSpPr>
          <p:grpSpPr>
            <a:xfrm>
              <a:off x="1741320" y="2871000"/>
              <a:ext cx="716040" cy="283320"/>
              <a:chOff x="1741320" y="2871000"/>
              <a:chExt cx="716040" cy="283320"/>
            </a:xfrm>
          </p:grpSpPr>
          <p:cxnSp>
            <p:nvCxnSpPr>
              <p:cNvPr id="1236" name="Straight Connector 38"/>
              <p:cNvCxnSpPr/>
              <p:nvPr/>
            </p:nvCxnSpPr>
            <p:spPr>
              <a:xfrm>
                <a:off x="1741320" y="3138120"/>
                <a:ext cx="716400" cy="16560"/>
              </a:xfrm>
              <a:prstGeom prst="straightConnector1">
                <a:avLst/>
              </a:prstGeom>
              <a:ln w="76200">
                <a:solidFill>
                  <a:srgbClr val="cc0066"/>
                </a:solidFill>
                <a:round/>
              </a:ln>
            </p:spPr>
          </p:cxnSp>
          <p:cxnSp>
            <p:nvCxnSpPr>
              <p:cNvPr id="1237" name="Straight Connector 39"/>
              <p:cNvCxnSpPr/>
              <p:nvPr/>
            </p:nvCxnSpPr>
            <p:spPr>
              <a:xfrm>
                <a:off x="2043720" y="2871000"/>
                <a:ext cx="360" cy="233280"/>
              </a:xfrm>
              <a:prstGeom prst="straightConnector1">
                <a:avLst/>
              </a:prstGeom>
              <a:ln w="38100">
                <a:solidFill>
                  <a:srgbClr val="cc0066"/>
                </a:solidFill>
                <a:round/>
              </a:ln>
            </p:spPr>
          </p:cxnSp>
          <p:cxnSp>
            <p:nvCxnSpPr>
              <p:cNvPr id="1238" name="Straight Arrow Connector 40"/>
              <p:cNvCxnSpPr/>
              <p:nvPr/>
            </p:nvCxnSpPr>
            <p:spPr>
              <a:xfrm>
                <a:off x="2033280" y="2884680"/>
                <a:ext cx="248040" cy="360"/>
              </a:xfrm>
              <a:prstGeom prst="straightConnector1">
                <a:avLst/>
              </a:prstGeom>
              <a:ln w="38100">
                <a:solidFill>
                  <a:srgbClr val="cc0066"/>
                </a:solidFill>
                <a:round/>
                <a:tailEnd len="med" type="triangle" w="med"/>
              </a:ln>
            </p:spPr>
          </p:cxnSp>
        </p:grpSp>
        <p:sp>
          <p:nvSpPr>
            <p:cNvPr id="1239" name="TextBox 45"/>
            <p:cNvSpPr/>
            <p:nvPr/>
          </p:nvSpPr>
          <p:spPr>
            <a:xfrm>
              <a:off x="1677600" y="3242520"/>
              <a:ext cx="8150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YUCCA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40" name="Group 8"/>
          <p:cNvGrpSpPr/>
          <p:nvPr/>
        </p:nvGrpSpPr>
        <p:grpSpPr>
          <a:xfrm>
            <a:off x="2885760" y="2871000"/>
            <a:ext cx="1505520" cy="706320"/>
            <a:chOff x="2885760" y="2871000"/>
            <a:chExt cx="1505520" cy="706320"/>
          </a:xfrm>
        </p:grpSpPr>
        <p:grpSp>
          <p:nvGrpSpPr>
            <p:cNvPr id="1241" name="Group 41"/>
            <p:cNvGrpSpPr/>
            <p:nvPr/>
          </p:nvGrpSpPr>
          <p:grpSpPr>
            <a:xfrm>
              <a:off x="2887560" y="2871000"/>
              <a:ext cx="716040" cy="283320"/>
              <a:chOff x="2887560" y="2871000"/>
              <a:chExt cx="716040" cy="283320"/>
            </a:xfrm>
          </p:grpSpPr>
          <p:cxnSp>
            <p:nvCxnSpPr>
              <p:cNvPr id="1242" name="Straight Connector 42"/>
              <p:cNvCxnSpPr/>
              <p:nvPr/>
            </p:nvCxnSpPr>
            <p:spPr>
              <a:xfrm>
                <a:off x="2887560" y="3138120"/>
                <a:ext cx="716400" cy="16560"/>
              </a:xfrm>
              <a:prstGeom prst="straightConnector1">
                <a:avLst/>
              </a:prstGeom>
              <a:ln w="76200">
                <a:solidFill>
                  <a:srgbClr val="cc0066"/>
                </a:solidFill>
                <a:round/>
              </a:ln>
            </p:spPr>
          </p:cxnSp>
          <p:cxnSp>
            <p:nvCxnSpPr>
              <p:cNvPr id="1243" name="Straight Connector 43"/>
              <p:cNvCxnSpPr/>
              <p:nvPr/>
            </p:nvCxnSpPr>
            <p:spPr>
              <a:xfrm>
                <a:off x="3189600" y="2871000"/>
                <a:ext cx="360" cy="233280"/>
              </a:xfrm>
              <a:prstGeom prst="straightConnector1">
                <a:avLst/>
              </a:prstGeom>
              <a:ln w="38100">
                <a:solidFill>
                  <a:srgbClr val="cc0066"/>
                </a:solidFill>
                <a:round/>
              </a:ln>
            </p:spPr>
          </p:cxnSp>
          <p:cxnSp>
            <p:nvCxnSpPr>
              <p:cNvPr id="1244" name="Straight Arrow Connector 44"/>
              <p:cNvCxnSpPr/>
              <p:nvPr/>
            </p:nvCxnSpPr>
            <p:spPr>
              <a:xfrm>
                <a:off x="3179520" y="2884680"/>
                <a:ext cx="247680" cy="360"/>
              </a:xfrm>
              <a:prstGeom prst="straightConnector1">
                <a:avLst/>
              </a:prstGeom>
              <a:ln w="38100">
                <a:solidFill>
                  <a:srgbClr val="cc0066"/>
                </a:solidFill>
                <a:round/>
                <a:tailEnd len="med" type="triangle" w="med"/>
              </a:ln>
            </p:spPr>
          </p:cxnSp>
        </p:grpSp>
        <p:sp>
          <p:nvSpPr>
            <p:cNvPr id="1245" name="TextBox 46"/>
            <p:cNvSpPr/>
            <p:nvPr/>
          </p:nvSpPr>
          <p:spPr>
            <a:xfrm>
              <a:off x="2885760" y="3213360"/>
              <a:ext cx="15055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S-phase genes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1246" name="Straight Arrow Connector 47"/>
          <p:cNvCxnSpPr/>
          <p:nvPr/>
        </p:nvCxnSpPr>
        <p:spPr>
          <a:xfrm>
            <a:off x="2141640" y="3611520"/>
            <a:ext cx="360" cy="414360"/>
          </a:xfrm>
          <a:prstGeom prst="straightConnector1">
            <a:avLst/>
          </a:prstGeom>
          <a:ln w="5715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1247" name="TextBox 48"/>
          <p:cNvSpPr/>
          <p:nvPr/>
        </p:nvSpPr>
        <p:spPr>
          <a:xfrm>
            <a:off x="1717200" y="4016160"/>
            <a:ext cx="705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Auxin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8" name="TextBox 49"/>
          <p:cNvSpPr/>
          <p:nvPr/>
        </p:nvSpPr>
        <p:spPr>
          <a:xfrm>
            <a:off x="2881440" y="3987000"/>
            <a:ext cx="1283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Cell division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49" name="Straight Arrow Connector 50"/>
          <p:cNvCxnSpPr/>
          <p:nvPr/>
        </p:nvCxnSpPr>
        <p:spPr>
          <a:xfrm>
            <a:off x="3426840" y="3611520"/>
            <a:ext cx="360" cy="414360"/>
          </a:xfrm>
          <a:prstGeom prst="straightConnector1">
            <a:avLst/>
          </a:prstGeom>
          <a:ln w="57150">
            <a:solidFill>
              <a:srgbClr val="000000"/>
            </a:solidFill>
            <a:round/>
            <a:tailEnd len="med" type="triangle" w="med"/>
          </a:ln>
        </p:spPr>
      </p:cxnSp>
      <p:grpSp>
        <p:nvGrpSpPr>
          <p:cNvPr id="1250" name="Group 6"/>
          <p:cNvGrpSpPr/>
          <p:nvPr/>
        </p:nvGrpSpPr>
        <p:grpSpPr>
          <a:xfrm>
            <a:off x="2415600" y="3512880"/>
            <a:ext cx="515520" cy="601920"/>
            <a:chOff x="2415600" y="3512880"/>
            <a:chExt cx="515520" cy="601920"/>
          </a:xfrm>
        </p:grpSpPr>
        <p:cxnSp>
          <p:nvCxnSpPr>
            <p:cNvPr id="1251" name="Straight Arrow Connector 33"/>
            <p:cNvCxnSpPr/>
            <p:nvPr/>
          </p:nvCxnSpPr>
          <p:spPr>
            <a:xfrm flipV="1">
              <a:off x="2430000" y="3588480"/>
              <a:ext cx="501480" cy="526680"/>
            </a:xfrm>
            <a:prstGeom prst="straightConnector1">
              <a:avLst/>
            </a:prstGeom>
            <a:ln w="28575">
              <a:solidFill>
                <a:srgbClr val="000000"/>
              </a:solidFill>
              <a:round/>
              <a:tailEnd len="med" type="triangle" w="med"/>
            </a:ln>
          </p:spPr>
        </p:cxnSp>
        <p:sp>
          <p:nvSpPr>
            <p:cNvPr id="1252" name="TextBox 51"/>
            <p:cNvSpPr/>
            <p:nvPr/>
          </p:nvSpPr>
          <p:spPr>
            <a:xfrm>
              <a:off x="2415600" y="3512880"/>
              <a:ext cx="32292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chemeClr val="dk1"/>
                  </a:solidFill>
                  <a:latin typeface="Calibri"/>
                </a:rPr>
                <a:t>?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53" name="TextBox 5"/>
          <p:cNvSpPr/>
          <p:nvPr/>
        </p:nvSpPr>
        <p:spPr>
          <a:xfrm>
            <a:off x="182160" y="5632200"/>
            <a:ext cx="118274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5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Male-genome expressed Transcription Factors activate Female-genome expressed genes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5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 </a:t>
            </a: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=&gt; Cellular processes including auxin synthesis that initiate embryo development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Rectangle 4"/>
          <p:cNvSpPr/>
          <p:nvPr/>
        </p:nvSpPr>
        <p:spPr>
          <a:xfrm>
            <a:off x="1523880" y="0"/>
            <a:ext cx="9413640" cy="6838560"/>
          </a:xfrm>
          <a:prstGeom prst="rect">
            <a:avLst/>
          </a:prstGeom>
          <a:solidFill>
            <a:schemeClr val="tx1"/>
          </a:soli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55" name="Group 8"/>
          <p:cNvGrpSpPr/>
          <p:nvPr/>
        </p:nvGrpSpPr>
        <p:grpSpPr>
          <a:xfrm>
            <a:off x="7707960" y="3034080"/>
            <a:ext cx="2975400" cy="2806200"/>
            <a:chOff x="7707960" y="3034080"/>
            <a:chExt cx="2975400" cy="2806200"/>
          </a:xfrm>
        </p:grpSpPr>
        <p:pic>
          <p:nvPicPr>
            <p:cNvPr id="1256" name="Picture 3" descr="Ann-Bot-Figure 1"/>
            <p:cNvPicPr/>
            <p:nvPr/>
          </p:nvPicPr>
          <p:blipFill>
            <a:blip r:embed="rId1"/>
            <a:srcRect l="82552" t="0" r="734" b="14060"/>
            <a:stretch/>
          </p:blipFill>
          <p:spPr>
            <a:xfrm>
              <a:off x="7707960" y="3034080"/>
              <a:ext cx="2975400" cy="280620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1257" name="Rectangle 12"/>
            <p:cNvSpPr/>
            <p:nvPr/>
          </p:nvSpPr>
          <p:spPr>
            <a:xfrm>
              <a:off x="7808040" y="3055680"/>
              <a:ext cx="368280" cy="442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258" name="PlaceHolder 1"/>
          <p:cNvSpPr>
            <a:spLocks noGrp="1"/>
          </p:cNvSpPr>
          <p:nvPr>
            <p:ph type="title"/>
          </p:nvPr>
        </p:nvSpPr>
        <p:spPr>
          <a:xfrm>
            <a:off x="2286000" y="19080"/>
            <a:ext cx="7772040" cy="781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chemeClr val="lt1"/>
                </a:solidFill>
                <a:latin typeface="Calibri"/>
              </a:rPr>
              <a:t>Zygotic Genome Activation (ZGA): </a:t>
            </a:r>
            <a:br>
              <a:rPr sz="2800"/>
            </a:br>
            <a:r>
              <a:rPr b="0" lang="en-US" sz="2800" spc="-1" strike="noStrike">
                <a:solidFill>
                  <a:schemeClr val="lt1"/>
                </a:solidFill>
                <a:latin typeface="Calibri"/>
              </a:rPr>
              <a:t>From Fertilized Egg to One-cell Zygote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9" name="TextBox 8"/>
          <p:cNvSpPr/>
          <p:nvPr/>
        </p:nvSpPr>
        <p:spPr>
          <a:xfrm>
            <a:off x="1523880" y="819720"/>
            <a:ext cx="9143640" cy="447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Questions: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ffffff"/>
              </a:buClr>
              <a:buFont typeface="OpenSymbol"/>
              <a:buAutoNum type="arabicPeriod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Why is  the </a:t>
            </a: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♂ 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genome mostly silent in the zygote, while </a:t>
            </a: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♀ 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genome is expressed?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ffffff"/>
              </a:buClr>
              <a:buFont typeface="OpenSymbol"/>
              <a:buAutoNum type="arabicPeriod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Why are BBM and WOX transcription factors expressed only from the </a:t>
            </a:r>
            <a:r>
              <a:rPr b="1" lang="en-US" sz="2000" spc="-1" strike="noStrike">
                <a:solidFill>
                  <a:srgbClr val="ffffff"/>
                </a:solidFill>
                <a:latin typeface="Calibri"/>
              </a:rPr>
              <a:t>♂ 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</a:rPr>
              <a:t>genome?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ffffff"/>
              </a:buClr>
              <a:buFont typeface="Wingdings" charset="2"/>
              <a:buChar char="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Different epigenetic modifications of of 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♂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and </a:t>
            </a: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♀ 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genomes before fertilization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Approaches: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ffffff"/>
              </a:buClr>
              <a:buFont typeface="Wingdings" charset="2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Small RNA transcriptomes (Egg cell, Sperm cell,  Zygotes)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457200">
              <a:lnSpc>
                <a:spcPct val="100000"/>
              </a:lnSpc>
              <a:buClr>
                <a:srgbClr val="ffffff"/>
              </a:buClr>
              <a:buFont typeface="Wingdings" charset="2"/>
              <a:buAutoNum type="arabicPeriod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Methylome sequencing of gametes &amp; zygotes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9" dur="indefinite" restart="never" nodeType="tmRoot">
          <p:childTnLst>
            <p:seq>
              <p:cTn id="340" dur="indefinite" nodeType="mainSeq">
                <p:childTnLst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Text Box 2"/>
          <p:cNvSpPr/>
          <p:nvPr/>
        </p:nvSpPr>
        <p:spPr>
          <a:xfrm>
            <a:off x="4114800" y="2821320"/>
            <a:ext cx="6248160" cy="1371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05177d"/>
                </a:solidFill>
                <a:latin typeface="Calibri"/>
              </a:rPr>
              <a:t>Nobel address 1983</a:t>
            </a:r>
            <a:r>
              <a:rPr b="0" lang="en-US" sz="2800" spc="-1" strike="noStrike">
                <a:solidFill>
                  <a:srgbClr val="05177d"/>
                </a:solidFill>
                <a:latin typeface="Calibri"/>
              </a:rPr>
              <a:t>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i="1" lang="en-US" sz="2800" spc="-1" strike="noStrike">
                <a:solidFill>
                  <a:srgbClr val="05177d"/>
                </a:solidFill>
                <a:latin typeface="Calibri"/>
              </a:rPr>
              <a:t>The significance of responses of the genome to challenge: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1" name="Picture 3" descr="mcclintock"/>
          <p:cNvPicPr/>
          <p:nvPr/>
        </p:nvPicPr>
        <p:blipFill>
          <a:blip r:embed="rId1"/>
          <a:stretch/>
        </p:blipFill>
        <p:spPr>
          <a:xfrm>
            <a:off x="1523880" y="992520"/>
            <a:ext cx="2476080" cy="2895120"/>
          </a:xfrm>
          <a:prstGeom prst="rect">
            <a:avLst/>
          </a:prstGeom>
          <a:ln w="9525">
            <a:noFill/>
          </a:ln>
        </p:spPr>
      </p:pic>
      <p:sp>
        <p:nvSpPr>
          <p:cNvPr id="1262" name="Text Box 4"/>
          <p:cNvSpPr/>
          <p:nvPr/>
        </p:nvSpPr>
        <p:spPr>
          <a:xfrm>
            <a:off x="4080600" y="1754640"/>
            <a:ext cx="5577480" cy="518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1b8802"/>
                </a:solidFill>
                <a:latin typeface="Calibri"/>
              </a:rPr>
              <a:t>Barbara McClintock,  plant geneticist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3" name="Text Box 5"/>
          <p:cNvSpPr/>
          <p:nvPr/>
        </p:nvSpPr>
        <p:spPr>
          <a:xfrm>
            <a:off x="1828800" y="17280"/>
            <a:ext cx="8692200" cy="518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Re-programming of the genome in the germline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4" name="Rectangle 6"/>
          <p:cNvSpPr/>
          <p:nvPr/>
        </p:nvSpPr>
        <p:spPr>
          <a:xfrm>
            <a:off x="1981080" y="654480"/>
            <a:ext cx="8229240" cy="1142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1f497d"/>
                </a:solidFill>
                <a:latin typeface="Calibri"/>
                <a:ea typeface="ＭＳ Ｐゴシック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5" name="Text Box 7"/>
          <p:cNvSpPr/>
          <p:nvPr/>
        </p:nvSpPr>
        <p:spPr>
          <a:xfrm>
            <a:off x="1523880" y="4316760"/>
            <a:ext cx="9159480" cy="1554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In higher plants, each fertile flower has the equivalent of a “germline” in it. The flower makes the gametes and initiates embryo formation…. </a:t>
            </a:r>
            <a:r>
              <a:rPr b="1" lang="en-US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Some system must operate to reprogram the genome in those cells of the flower that will produce the gametes and establish the zygote.”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Picture 11" descr=""/>
          <p:cNvPicPr/>
          <p:nvPr/>
        </p:nvPicPr>
        <p:blipFill>
          <a:blip r:embed="rId1"/>
          <a:stretch/>
        </p:blipFill>
        <p:spPr>
          <a:xfrm>
            <a:off x="1523880" y="990720"/>
            <a:ext cx="5714640" cy="2821680"/>
          </a:xfrm>
          <a:prstGeom prst="rect">
            <a:avLst/>
          </a:prstGeom>
          <a:ln w="0">
            <a:noFill/>
          </a:ln>
        </p:spPr>
      </p:pic>
      <p:pic>
        <p:nvPicPr>
          <p:cNvPr id="1267" name="Picture 13" descr=""/>
          <p:cNvPicPr/>
          <p:nvPr/>
        </p:nvPicPr>
        <p:blipFill>
          <a:blip r:embed="rId2"/>
          <a:srcRect l="33600" t="0" r="0" b="0"/>
          <a:stretch/>
        </p:blipFill>
        <p:spPr>
          <a:xfrm>
            <a:off x="4831920" y="3816360"/>
            <a:ext cx="5683320" cy="2867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268" name="Object 2"/>
          <p:cNvGraphicFramePr/>
          <p:nvPr/>
        </p:nvGraphicFramePr>
        <p:xfrm>
          <a:off x="1600200" y="3816360"/>
          <a:ext cx="3222360" cy="2779560"/>
        </p:xfrm>
        <a:graphic>
          <a:graphicData uri="http://schemas.openxmlformats.org/presentationml/2006/ole">
            <p:oleObj progId="Word.Document.12" r:id="rId3" spid="">
              <p:embed/>
              <p:pic>
                <p:nvPicPr>
                  <p:cNvPr id="1269" name="Object 2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600200" y="3816360"/>
                    <a:ext cx="3222360" cy="2779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270" name="Rectangle 2"/>
          <p:cNvSpPr/>
          <p:nvPr/>
        </p:nvSpPr>
        <p:spPr>
          <a:xfrm>
            <a:off x="1676520" y="0"/>
            <a:ext cx="8762760" cy="6854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3200" spc="-1" strike="noStrike">
                <a:solidFill>
                  <a:srgbClr val="0020a1"/>
                </a:solidFill>
                <a:latin typeface="Arial"/>
                <a:ea typeface="ＭＳ Ｐゴシック"/>
              </a:rPr>
              <a:t>Gametes: Sperm Cells and Egg Cells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1" name="TextBox 16"/>
          <p:cNvSpPr/>
          <p:nvPr/>
        </p:nvSpPr>
        <p:spPr>
          <a:xfrm>
            <a:off x="2057400" y="914400"/>
            <a:ext cx="2133360" cy="92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Pollen tube with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spcAft>
                <a:spcPts val="601"/>
              </a:spcAft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2 Sperm cells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spcAft>
                <a:spcPts val="1199"/>
              </a:spcAft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(Arrows: nuclei w. DAPI)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72" name="Straight Arrow Connector 18"/>
          <p:cNvCxnSpPr/>
          <p:nvPr/>
        </p:nvCxnSpPr>
        <p:spPr>
          <a:xfrm flipV="1">
            <a:off x="2743200" y="3200400"/>
            <a:ext cx="152640" cy="7632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arrow" w="med"/>
          </a:ln>
        </p:spPr>
      </p:cxnSp>
      <p:cxnSp>
        <p:nvCxnSpPr>
          <p:cNvPr id="1273" name="Straight Arrow Connector 22"/>
          <p:cNvCxnSpPr/>
          <p:nvPr/>
        </p:nvCxnSpPr>
        <p:spPr>
          <a:xfrm flipV="1">
            <a:off x="2895480" y="3352680"/>
            <a:ext cx="152640" cy="766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arrow" w="med"/>
          </a:ln>
        </p:spPr>
      </p:cxnSp>
      <p:pic>
        <p:nvPicPr>
          <p:cNvPr id="1274" name="Picture 24" descr=""/>
          <p:cNvPicPr/>
          <p:nvPr/>
        </p:nvPicPr>
        <p:blipFill>
          <a:blip r:embed="rId5"/>
          <a:srcRect l="50669" t="0" r="0" b="51400"/>
          <a:stretch/>
        </p:blipFill>
        <p:spPr>
          <a:xfrm>
            <a:off x="4419720" y="990720"/>
            <a:ext cx="2819160" cy="1371240"/>
          </a:xfrm>
          <a:prstGeom prst="rect">
            <a:avLst/>
          </a:prstGeom>
          <a:ln w="0">
            <a:noFill/>
          </a:ln>
        </p:spPr>
      </p:pic>
      <p:sp>
        <p:nvSpPr>
          <p:cNvPr id="1275" name="TextBox 10"/>
          <p:cNvSpPr/>
          <p:nvPr/>
        </p:nvSpPr>
        <p:spPr>
          <a:xfrm>
            <a:off x="3516840" y="3242880"/>
            <a:ext cx="7448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50 um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6" name="TextBox 12"/>
          <p:cNvSpPr/>
          <p:nvPr/>
        </p:nvSpPr>
        <p:spPr>
          <a:xfrm>
            <a:off x="6408000" y="3276720"/>
            <a:ext cx="75456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10 um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7" name="Text Box 9"/>
          <p:cNvSpPr/>
          <p:nvPr/>
        </p:nvSpPr>
        <p:spPr>
          <a:xfrm>
            <a:off x="7315200" y="2971800"/>
            <a:ext cx="2819160" cy="699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(Living cells shown by uptake of dye FDA)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8" name="Text Box 9"/>
          <p:cNvSpPr/>
          <p:nvPr/>
        </p:nvSpPr>
        <p:spPr>
          <a:xfrm>
            <a:off x="7315200" y="1219320"/>
            <a:ext cx="304776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Isolated Sperm cells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79" name="Straight Arrow Connector 20"/>
          <p:cNvCxnSpPr/>
          <p:nvPr/>
        </p:nvCxnSpPr>
        <p:spPr>
          <a:xfrm flipV="1">
            <a:off x="5029200" y="1904760"/>
            <a:ext cx="152640" cy="766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arrow" w="med"/>
          </a:ln>
        </p:spPr>
      </p:cxnSp>
      <p:cxnSp>
        <p:nvCxnSpPr>
          <p:cNvPr id="1280" name="Straight Arrow Connector 25"/>
          <p:cNvCxnSpPr/>
          <p:nvPr/>
        </p:nvCxnSpPr>
        <p:spPr>
          <a:xfrm flipV="1">
            <a:off x="6019560" y="1676160"/>
            <a:ext cx="153000" cy="76680"/>
          </a:xfrm>
          <a:prstGeom prst="straightConnector1">
            <a:avLst/>
          </a:prstGeom>
          <a:ln w="28575">
            <a:solidFill>
              <a:srgbClr val="000000"/>
            </a:solidFill>
            <a:round/>
            <a:tailEnd len="med" type="arrow" w="med"/>
          </a:ln>
        </p:spPr>
      </p:cxnSp>
      <p:sp>
        <p:nvSpPr>
          <p:cNvPr id="1281" name="TextBox 26"/>
          <p:cNvSpPr/>
          <p:nvPr/>
        </p:nvSpPr>
        <p:spPr>
          <a:xfrm>
            <a:off x="6636600" y="6138360"/>
            <a:ext cx="75456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10 um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2" name="TextBox 27"/>
          <p:cNvSpPr/>
          <p:nvPr/>
        </p:nvSpPr>
        <p:spPr>
          <a:xfrm>
            <a:off x="2590920" y="3785760"/>
            <a:ext cx="23619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Embryo sac containing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Egg Cell (E)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83" name="Straight Arrow Connector 28"/>
          <p:cNvCxnSpPr/>
          <p:nvPr/>
        </p:nvCxnSpPr>
        <p:spPr>
          <a:xfrm>
            <a:off x="1904760" y="4572000"/>
            <a:ext cx="381600" cy="152640"/>
          </a:xfrm>
          <a:prstGeom prst="straightConnector1">
            <a:avLst/>
          </a:prstGeom>
          <a:ln w="38100">
            <a:solidFill>
              <a:srgbClr val="000000"/>
            </a:solidFill>
            <a:round/>
            <a:tailEnd len="med" type="arrow" w="med"/>
          </a:ln>
        </p:spPr>
      </p:cxnSp>
      <p:sp>
        <p:nvSpPr>
          <p:cNvPr id="1284" name="TextBox 31"/>
          <p:cNvSpPr/>
          <p:nvPr/>
        </p:nvSpPr>
        <p:spPr>
          <a:xfrm>
            <a:off x="5029200" y="3852360"/>
            <a:ext cx="236196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Isolated Egg Cell (E)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5" name="TextBox 21"/>
          <p:cNvSpPr/>
          <p:nvPr/>
        </p:nvSpPr>
        <p:spPr>
          <a:xfrm>
            <a:off x="4425840" y="2362320"/>
            <a:ext cx="12434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Sperm cells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6" name="TextBox 23"/>
          <p:cNvSpPr/>
          <p:nvPr/>
        </p:nvSpPr>
        <p:spPr>
          <a:xfrm>
            <a:off x="7739640" y="3852360"/>
            <a:ext cx="9050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rgbClr val="ffffff"/>
                </a:solidFill>
                <a:latin typeface="Arial"/>
              </a:rPr>
              <a:t>Egg cell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7" name="TextBox 29"/>
          <p:cNvSpPr/>
          <p:nvPr/>
        </p:nvSpPr>
        <p:spPr>
          <a:xfrm>
            <a:off x="6560640" y="3272760"/>
            <a:ext cx="6354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chemeClr val="lt1"/>
                </a:solidFill>
                <a:latin typeface="Calibri"/>
              </a:rPr>
              <a:t>10 um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8" name="TextBox 30"/>
          <p:cNvSpPr/>
          <p:nvPr/>
        </p:nvSpPr>
        <p:spPr>
          <a:xfrm>
            <a:off x="6467400" y="1894320"/>
            <a:ext cx="6354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10 um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TextBox 6"/>
          <p:cNvSpPr/>
          <p:nvPr/>
        </p:nvSpPr>
        <p:spPr>
          <a:xfrm>
            <a:off x="1824480" y="-1440"/>
            <a:ext cx="87901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24nt small RNAs are the dominant length across cell types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290" name="Straight Connector 4"/>
          <p:cNvCxnSpPr/>
          <p:nvPr/>
        </p:nvCxnSpPr>
        <p:spPr>
          <a:xfrm>
            <a:off x="2181240" y="564480"/>
            <a:ext cx="8357040" cy="360"/>
          </a:xfrm>
          <a:prstGeom prst="straightConnector1">
            <a:avLst/>
          </a:prstGeom>
          <a:ln w="41275">
            <a:solidFill>
              <a:srgbClr val="4472c4"/>
            </a:solidFill>
          </a:ln>
        </p:spPr>
      </p:cxnSp>
      <p:pic>
        <p:nvPicPr>
          <p:cNvPr id="1291" name="Picture 7" descr=""/>
          <p:cNvPicPr/>
          <p:nvPr/>
        </p:nvPicPr>
        <p:blipFill>
          <a:blip r:embed="rId1"/>
          <a:stretch/>
        </p:blipFill>
        <p:spPr>
          <a:xfrm>
            <a:off x="1557360" y="954720"/>
            <a:ext cx="7999200" cy="5803560"/>
          </a:xfrm>
          <a:prstGeom prst="rect">
            <a:avLst/>
          </a:prstGeom>
          <a:ln w="0">
            <a:noFill/>
          </a:ln>
        </p:spPr>
      </p:pic>
      <p:pic>
        <p:nvPicPr>
          <p:cNvPr id="1292" name="Picture 17" descr=""/>
          <p:cNvPicPr/>
          <p:nvPr/>
        </p:nvPicPr>
        <p:blipFill>
          <a:blip r:embed="rId2"/>
          <a:stretch/>
        </p:blipFill>
        <p:spPr>
          <a:xfrm>
            <a:off x="3584520" y="564840"/>
            <a:ext cx="4405320" cy="389880"/>
          </a:xfrm>
          <a:prstGeom prst="rect">
            <a:avLst/>
          </a:prstGeom>
          <a:ln w="0">
            <a:noFill/>
          </a:ln>
        </p:spPr>
      </p:pic>
      <p:sp>
        <p:nvSpPr>
          <p:cNvPr id="1293" name="TextBox 8"/>
          <p:cNvSpPr/>
          <p:nvPr/>
        </p:nvSpPr>
        <p:spPr>
          <a:xfrm>
            <a:off x="7598160" y="6519600"/>
            <a:ext cx="306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Li et al 2020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Genome Research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Picture 2" descr=""/>
          <p:cNvPicPr/>
          <p:nvPr/>
        </p:nvPicPr>
        <p:blipFill>
          <a:blip r:embed="rId1"/>
          <a:stretch/>
        </p:blipFill>
        <p:spPr>
          <a:xfrm>
            <a:off x="3382200" y="3410280"/>
            <a:ext cx="4936680" cy="3262680"/>
          </a:xfrm>
          <a:prstGeom prst="rect">
            <a:avLst/>
          </a:prstGeom>
          <a:ln w="0">
            <a:noFill/>
          </a:ln>
        </p:spPr>
      </p:pic>
      <p:sp>
        <p:nvSpPr>
          <p:cNvPr id="1295" name="TextBox 10"/>
          <p:cNvSpPr/>
          <p:nvPr/>
        </p:nvSpPr>
        <p:spPr>
          <a:xfrm>
            <a:off x="3597120" y="1116720"/>
            <a:ext cx="6864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  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 2 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 3 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4  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5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6 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 7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 8 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9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10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11  </a:t>
            </a:r>
            <a:r>
              <a:rPr b="0" lang="en-US" sz="1800" spc="-1" strike="noStrike">
                <a:solidFill>
                  <a:srgbClr val="a5a5a5"/>
                </a:solidFill>
                <a:latin typeface="Calibri"/>
              </a:rPr>
              <a:t>|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 12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6" name="TextBox 11"/>
          <p:cNvSpPr/>
          <p:nvPr/>
        </p:nvSpPr>
        <p:spPr>
          <a:xfrm>
            <a:off x="6218280" y="730440"/>
            <a:ext cx="1404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chromosome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7" name="Picture 12" descr=""/>
          <p:cNvPicPr/>
          <p:nvPr/>
        </p:nvPicPr>
        <p:blipFill>
          <a:blip r:embed="rId2"/>
          <a:stretch/>
        </p:blipFill>
        <p:spPr>
          <a:xfrm>
            <a:off x="3282480" y="1503000"/>
            <a:ext cx="7166880" cy="1003320"/>
          </a:xfrm>
          <a:prstGeom prst="rect">
            <a:avLst/>
          </a:prstGeom>
          <a:ln w="0">
            <a:noFill/>
          </a:ln>
        </p:spPr>
      </p:pic>
      <p:sp>
        <p:nvSpPr>
          <p:cNvPr id="1298" name="TextBox 13"/>
          <p:cNvSpPr/>
          <p:nvPr/>
        </p:nvSpPr>
        <p:spPr>
          <a:xfrm>
            <a:off x="1990440" y="1486080"/>
            <a:ext cx="1363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gene density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9" name="TextBox 16"/>
          <p:cNvSpPr/>
          <p:nvPr/>
        </p:nvSpPr>
        <p:spPr>
          <a:xfrm>
            <a:off x="2358720" y="1729440"/>
            <a:ext cx="952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seedling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0" name="TextBox 17"/>
          <p:cNvSpPr/>
          <p:nvPr/>
        </p:nvSpPr>
        <p:spPr>
          <a:xfrm>
            <a:off x="2550240" y="1946520"/>
            <a:ext cx="767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sperm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1" name="TextBox 18"/>
          <p:cNvSpPr/>
          <p:nvPr/>
        </p:nvSpPr>
        <p:spPr>
          <a:xfrm>
            <a:off x="2788560" y="2151360"/>
            <a:ext cx="513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egg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2" name="TextBox 19"/>
          <p:cNvSpPr/>
          <p:nvPr/>
        </p:nvSpPr>
        <p:spPr>
          <a:xfrm>
            <a:off x="1633320" y="2520720"/>
            <a:ext cx="1293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24nt siRNAs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3" name="Left Brace 20"/>
          <p:cNvSpPr/>
          <p:nvPr/>
        </p:nvSpPr>
        <p:spPr>
          <a:xfrm rot="19266000">
            <a:off x="2382480" y="1977480"/>
            <a:ext cx="326520" cy="743400"/>
          </a:xfrm>
          <a:prstGeom prst="leftBrace">
            <a:avLst>
              <a:gd name="adj1" fmla="val 27050"/>
              <a:gd name="adj2" fmla="val 54144"/>
            </a:avLst>
          </a:prstGeom>
          <a:noFill/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4" name="TextBox 21"/>
          <p:cNvSpPr/>
          <p:nvPr/>
        </p:nvSpPr>
        <p:spPr>
          <a:xfrm>
            <a:off x="2809800" y="37800"/>
            <a:ext cx="7219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Genome-wide reprogramming of 24nt siRNAs in gametes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05" name="Straight Connector 22"/>
          <p:cNvCxnSpPr/>
          <p:nvPr/>
        </p:nvCxnSpPr>
        <p:spPr>
          <a:xfrm>
            <a:off x="2104560" y="505080"/>
            <a:ext cx="8357040" cy="360"/>
          </a:xfrm>
          <a:prstGeom prst="straightConnector1">
            <a:avLst/>
          </a:prstGeom>
          <a:ln w="41275">
            <a:solidFill>
              <a:srgbClr val="4472c4"/>
            </a:solidFill>
          </a:ln>
        </p:spPr>
      </p:cxnSp>
      <p:sp>
        <p:nvSpPr>
          <p:cNvPr id="1306" name="TextBox 4"/>
          <p:cNvSpPr/>
          <p:nvPr/>
        </p:nvSpPr>
        <p:spPr>
          <a:xfrm>
            <a:off x="2224080" y="2975760"/>
            <a:ext cx="82872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400" spc="-1" strike="noStrike">
                <a:solidFill>
                  <a:srgbClr val="011893"/>
                </a:solidFill>
                <a:latin typeface="Calibri"/>
              </a:rPr>
              <a:t>Number and overlap of 24nt siRNA loci in gametes and seedlings 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7" name="TextBox 23"/>
          <p:cNvSpPr/>
          <p:nvPr/>
        </p:nvSpPr>
        <p:spPr>
          <a:xfrm>
            <a:off x="7598160" y="6519600"/>
            <a:ext cx="306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Li et al 2020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Genome Research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PlaceHolder 1"/>
          <p:cNvSpPr>
            <a:spLocks noGrp="1"/>
          </p:cNvSpPr>
          <p:nvPr>
            <p:ph type="title"/>
          </p:nvPr>
        </p:nvSpPr>
        <p:spPr>
          <a:xfrm>
            <a:off x="1555920" y="33840"/>
            <a:ext cx="9111600" cy="759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1" lang="en-US" sz="2800" spc="-1" strike="noStrike">
                <a:solidFill>
                  <a:schemeClr val="dk1"/>
                </a:solidFill>
                <a:latin typeface="Calibri Light"/>
              </a:rPr>
              <a:t>Genome view:  Reprogramming of 24nt siRNA transcriptome  in Gametes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09" name="Picture 15" descr=""/>
          <p:cNvPicPr/>
          <p:nvPr/>
        </p:nvPicPr>
        <p:blipFill>
          <a:blip r:embed="rId1"/>
          <a:stretch/>
        </p:blipFill>
        <p:spPr>
          <a:xfrm>
            <a:off x="2668320" y="1249920"/>
            <a:ext cx="6363720" cy="3854160"/>
          </a:xfrm>
          <a:prstGeom prst="rect">
            <a:avLst/>
          </a:prstGeom>
          <a:ln w="0">
            <a:noFill/>
          </a:ln>
        </p:spPr>
      </p:pic>
      <p:sp>
        <p:nvSpPr>
          <p:cNvPr id="1310" name="TextBox 2"/>
          <p:cNvSpPr/>
          <p:nvPr/>
        </p:nvSpPr>
        <p:spPr>
          <a:xfrm>
            <a:off x="2795760" y="903600"/>
            <a:ext cx="636372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1          2           3       4        5        6       7       8     9    10    11     12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1" name="TextBox 3"/>
          <p:cNvSpPr/>
          <p:nvPr/>
        </p:nvSpPr>
        <p:spPr>
          <a:xfrm>
            <a:off x="1555920" y="1919520"/>
            <a:ext cx="10440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Gene Density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2" name="TextBox 4"/>
          <p:cNvSpPr/>
          <p:nvPr/>
        </p:nvSpPr>
        <p:spPr>
          <a:xfrm>
            <a:off x="1521720" y="4488480"/>
            <a:ext cx="10782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685800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Egg Cell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3" name="TextBox 12"/>
          <p:cNvSpPr/>
          <p:nvPr/>
        </p:nvSpPr>
        <p:spPr>
          <a:xfrm>
            <a:off x="1521720" y="3690720"/>
            <a:ext cx="11944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Sperm Cell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4" name="TextBox 13"/>
          <p:cNvSpPr/>
          <p:nvPr/>
        </p:nvSpPr>
        <p:spPr>
          <a:xfrm>
            <a:off x="1718640" y="2831400"/>
            <a:ext cx="92340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</a:rPr>
              <a:t>Seedling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5" name="TextBox 8"/>
          <p:cNvSpPr/>
          <p:nvPr/>
        </p:nvSpPr>
        <p:spPr>
          <a:xfrm>
            <a:off x="9147240" y="2646360"/>
            <a:ext cx="1405080" cy="500760"/>
          </a:xfrm>
          <a:prstGeom prst="rect">
            <a:avLst/>
          </a:prstGeom>
          <a:noFill/>
          <a:ln w="28575">
            <a:solidFill>
              <a:srgbClr val="00419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685800">
              <a:lnSpc>
                <a:spcPct val="100000"/>
              </a:lnSpc>
            </a:pPr>
            <a:r>
              <a:rPr b="1" lang="en-US" sz="1350" spc="-1" strike="noStrike">
                <a:solidFill>
                  <a:srgbClr val="000000"/>
                </a:solidFill>
                <a:latin typeface="Calibri"/>
              </a:rPr>
              <a:t>High in Gene-rich regions</a:t>
            </a:r>
            <a:endParaRPr b="0" lang="en-US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6" name="TextBox 9"/>
          <p:cNvSpPr/>
          <p:nvPr/>
        </p:nvSpPr>
        <p:spPr>
          <a:xfrm>
            <a:off x="9078840" y="3335760"/>
            <a:ext cx="1508760" cy="706320"/>
          </a:xfrm>
          <a:prstGeom prst="rect">
            <a:avLst/>
          </a:prstGeom>
          <a:noFill/>
          <a:ln w="28575">
            <a:solidFill>
              <a:srgbClr val="ff00b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</a:pPr>
            <a:r>
              <a:rPr b="1" lang="en-US" sz="1350" spc="-1" strike="noStrike">
                <a:solidFill>
                  <a:srgbClr val="000000"/>
                </a:solidFill>
                <a:latin typeface="Calibri"/>
              </a:rPr>
              <a:t>High in Gene-poor regions including Centromeres</a:t>
            </a:r>
            <a:endParaRPr b="0" lang="en-US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7" name="TextBox 10"/>
          <p:cNvSpPr/>
          <p:nvPr/>
        </p:nvSpPr>
        <p:spPr>
          <a:xfrm>
            <a:off x="9078480" y="4496040"/>
            <a:ext cx="1544040" cy="70632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685800">
              <a:lnSpc>
                <a:spcPct val="100000"/>
              </a:lnSpc>
            </a:pPr>
            <a:r>
              <a:rPr b="1" lang="en-US" sz="1350" spc="-1" strike="noStrike">
                <a:solidFill>
                  <a:srgbClr val="000000"/>
                </a:solidFill>
                <a:latin typeface="Calibri"/>
              </a:rPr>
              <a:t>Scarce but discrete</a:t>
            </a:r>
            <a:endParaRPr b="0" lang="en-US" sz="1350" spc="-1" strike="noStrike">
              <a:solidFill>
                <a:srgbClr val="000000"/>
              </a:solidFill>
              <a:latin typeface="Arial"/>
            </a:endParaRPr>
          </a:p>
          <a:p>
            <a:pPr defTabSz="685800">
              <a:lnSpc>
                <a:spcPct val="100000"/>
              </a:lnSpc>
            </a:pPr>
            <a:r>
              <a:rPr b="1" lang="en-US" sz="1350" spc="-1" strike="noStrike">
                <a:solidFill>
                  <a:srgbClr val="000000"/>
                </a:solidFill>
                <a:latin typeface="Calibri"/>
              </a:rPr>
              <a:t>Peaks in Centromeres</a:t>
            </a:r>
            <a:endParaRPr b="0" lang="en-US" sz="13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8" name="TextBox 2"/>
          <p:cNvSpPr/>
          <p:nvPr/>
        </p:nvSpPr>
        <p:spPr>
          <a:xfrm>
            <a:off x="1573200" y="5280120"/>
            <a:ext cx="904932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24 nt siRNAs in Sperm Cells is the exact opposite of Vegetative tissues /Seedlings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24nt siRNAs in Egg Cells have a relatively sparse distribution </a:t>
            </a:r>
            <a:r>
              <a:rPr b="0" i="1" lang="en-US" sz="2000" spc="-1" strike="noStrike">
                <a:solidFill>
                  <a:schemeClr val="dk1"/>
                </a:solidFill>
                <a:latin typeface="Calibri"/>
              </a:rPr>
              <a:t>vs. 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Sperm Cell or Seedling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9" name="TextBox 14"/>
          <p:cNvSpPr/>
          <p:nvPr/>
        </p:nvSpPr>
        <p:spPr>
          <a:xfrm>
            <a:off x="7598160" y="6519600"/>
            <a:ext cx="306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Li et al 2020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Genome Research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ext Box 3"/>
          <p:cNvSpPr/>
          <p:nvPr/>
        </p:nvSpPr>
        <p:spPr>
          <a:xfrm>
            <a:off x="2855520" y="131760"/>
            <a:ext cx="7025040" cy="700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4000" spc="-1" strike="noStrike">
                <a:solidFill>
                  <a:srgbClr val="000090"/>
                </a:solidFill>
                <a:latin typeface="Arial"/>
              </a:rPr>
              <a:t>Fertilization -&gt; Embryogenesis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2" name="Picture 2" descr=""/>
          <p:cNvPicPr/>
          <p:nvPr/>
        </p:nvPicPr>
        <p:blipFill>
          <a:blip r:embed="rId1"/>
          <a:stretch/>
        </p:blipFill>
        <p:spPr>
          <a:xfrm>
            <a:off x="1681920" y="1316520"/>
            <a:ext cx="4022640" cy="5277960"/>
          </a:xfrm>
          <a:prstGeom prst="rect">
            <a:avLst/>
          </a:prstGeom>
          <a:ln w="0">
            <a:noFill/>
          </a:ln>
        </p:spPr>
      </p:pic>
      <p:grpSp>
        <p:nvGrpSpPr>
          <p:cNvPr id="653" name="Group 1"/>
          <p:cNvGrpSpPr/>
          <p:nvPr/>
        </p:nvGrpSpPr>
        <p:grpSpPr>
          <a:xfrm>
            <a:off x="4933800" y="1650960"/>
            <a:ext cx="1859040" cy="3453840"/>
            <a:chOff x="4933800" y="1650960"/>
            <a:chExt cx="1859040" cy="3453840"/>
          </a:xfrm>
        </p:grpSpPr>
        <p:sp>
          <p:nvSpPr>
            <p:cNvPr id="654" name="TextBox 3"/>
            <p:cNvSpPr/>
            <p:nvPr/>
          </p:nvSpPr>
          <p:spPr>
            <a:xfrm>
              <a:off x="4933800" y="1650960"/>
              <a:ext cx="1859040" cy="821160"/>
            </a:xfrm>
            <a:prstGeom prst="rect">
              <a:avLst/>
            </a:prstGeom>
            <a:noFill/>
            <a:ln w="0">
              <a:solidFill>
                <a:srgbClr val="4472c4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Arial"/>
                </a:rPr>
                <a:t>Sperm cell + Egg cell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5" name="TextBox 6"/>
            <p:cNvSpPr/>
            <p:nvPr/>
          </p:nvSpPr>
          <p:spPr>
            <a:xfrm>
              <a:off x="5393880" y="3566160"/>
              <a:ext cx="116100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2800" spc="-1" strike="noStrike">
                  <a:solidFill>
                    <a:srgbClr val="000000"/>
                  </a:solidFill>
                  <a:latin typeface="Calibri"/>
                </a:rPr>
                <a:t>Zygote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656" name="Straight Arrow Connector 5"/>
            <p:cNvCxnSpPr/>
            <p:nvPr/>
          </p:nvCxnSpPr>
          <p:spPr>
            <a:xfrm>
              <a:off x="5820840" y="2591280"/>
              <a:ext cx="360" cy="10159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len="med" type="triangle" w="med"/>
            </a:ln>
          </p:spPr>
        </p:cxnSp>
        <p:cxnSp>
          <p:nvCxnSpPr>
            <p:cNvPr id="657" name="Straight Arrow Connector 12"/>
            <p:cNvCxnSpPr/>
            <p:nvPr/>
          </p:nvCxnSpPr>
          <p:spPr>
            <a:xfrm>
              <a:off x="5837040" y="4089240"/>
              <a:ext cx="360" cy="10159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len="med" type="triangle" w="med"/>
            </a:ln>
          </p:spPr>
        </p:cxnSp>
      </p:grpSp>
      <p:pic>
        <p:nvPicPr>
          <p:cNvPr id="658" name="Picture 4" descr=""/>
          <p:cNvPicPr/>
          <p:nvPr/>
        </p:nvPicPr>
        <p:blipFill>
          <a:blip r:embed="rId2"/>
          <a:stretch/>
        </p:blipFill>
        <p:spPr>
          <a:xfrm>
            <a:off x="6925320" y="5132880"/>
            <a:ext cx="2934360" cy="1461600"/>
          </a:xfrm>
          <a:prstGeom prst="rect">
            <a:avLst/>
          </a:prstGeom>
          <a:ln w="0">
            <a:noFill/>
          </a:ln>
        </p:spPr>
      </p:pic>
      <p:pic>
        <p:nvPicPr>
          <p:cNvPr id="659" name="Picture 9" descr=""/>
          <p:cNvPicPr/>
          <p:nvPr/>
        </p:nvPicPr>
        <p:blipFill>
          <a:blip r:embed="rId3"/>
          <a:stretch/>
        </p:blipFill>
        <p:spPr>
          <a:xfrm>
            <a:off x="7678440" y="3194640"/>
            <a:ext cx="1428120" cy="133956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11" descr=""/>
          <p:cNvPicPr/>
          <p:nvPr/>
        </p:nvPicPr>
        <p:blipFill>
          <a:blip r:embed="rId4"/>
          <a:stretch/>
        </p:blipFill>
        <p:spPr>
          <a:xfrm>
            <a:off x="7257240" y="961560"/>
            <a:ext cx="2270880" cy="1759320"/>
          </a:xfrm>
          <a:prstGeom prst="rect">
            <a:avLst/>
          </a:prstGeom>
          <a:ln w="0">
            <a:noFill/>
          </a:ln>
        </p:spPr>
      </p:pic>
      <p:cxnSp>
        <p:nvCxnSpPr>
          <p:cNvPr id="661" name="Straight Arrow Connector 15"/>
          <p:cNvCxnSpPr/>
          <p:nvPr/>
        </p:nvCxnSpPr>
        <p:spPr>
          <a:xfrm>
            <a:off x="8345160" y="2610000"/>
            <a:ext cx="360" cy="528120"/>
          </a:xfrm>
          <a:prstGeom prst="straightConnector1">
            <a:avLst/>
          </a:prstGeom>
          <a:ln w="38100">
            <a:solidFill>
              <a:srgbClr val="000000"/>
            </a:solidFill>
            <a:tailEnd len="med" type="triangle" w="med"/>
          </a:ln>
        </p:spPr>
      </p:cxnSp>
      <p:cxnSp>
        <p:nvCxnSpPr>
          <p:cNvPr id="662" name="Straight Arrow Connector 17"/>
          <p:cNvCxnSpPr/>
          <p:nvPr/>
        </p:nvCxnSpPr>
        <p:spPr>
          <a:xfrm>
            <a:off x="8392680" y="4561560"/>
            <a:ext cx="360" cy="528120"/>
          </a:xfrm>
          <a:prstGeom prst="straightConnector1">
            <a:avLst/>
          </a:prstGeom>
          <a:ln w="38100">
            <a:solidFill>
              <a:srgbClr val="000000"/>
            </a:solidFill>
            <a:tailEnd len="med" type="triangle" w="med"/>
          </a:ln>
        </p:spPr>
      </p:cxnSp>
      <p:sp>
        <p:nvSpPr>
          <p:cNvPr id="663" name="TextBox 8"/>
          <p:cNvSpPr/>
          <p:nvPr/>
        </p:nvSpPr>
        <p:spPr>
          <a:xfrm>
            <a:off x="5130000" y="4948920"/>
            <a:ext cx="1315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Embryo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Picture 2" descr="Timeline&#10;&#10;Description automatically generated"/>
          <p:cNvPicPr/>
          <p:nvPr/>
        </p:nvPicPr>
        <p:blipFill>
          <a:blip r:embed="rId1"/>
          <a:stretch/>
        </p:blipFill>
        <p:spPr>
          <a:xfrm>
            <a:off x="235080" y="1191960"/>
            <a:ext cx="11721600" cy="5422680"/>
          </a:xfrm>
          <a:prstGeom prst="rect">
            <a:avLst/>
          </a:prstGeom>
          <a:ln w="0">
            <a:noFill/>
          </a:ln>
        </p:spPr>
      </p:pic>
      <p:sp>
        <p:nvSpPr>
          <p:cNvPr id="1321" name="TextBox 1"/>
          <p:cNvSpPr/>
          <p:nvPr/>
        </p:nvSpPr>
        <p:spPr>
          <a:xfrm>
            <a:off x="1370520" y="-16920"/>
            <a:ext cx="102920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Re-setting of the siRNA transcriptome in Zygotes: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New siRNAs return to somatic profile =&gt; predictive of embryo mCHH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2" name="Oval 3"/>
          <p:cNvSpPr/>
          <p:nvPr/>
        </p:nvSpPr>
        <p:spPr>
          <a:xfrm>
            <a:off x="853920" y="6099840"/>
            <a:ext cx="1032120" cy="37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23" name="Oval 4"/>
          <p:cNvSpPr/>
          <p:nvPr/>
        </p:nvSpPr>
        <p:spPr>
          <a:xfrm>
            <a:off x="853920" y="5610600"/>
            <a:ext cx="1032120" cy="37008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24" name="Oval 5"/>
          <p:cNvSpPr/>
          <p:nvPr/>
        </p:nvSpPr>
        <p:spPr>
          <a:xfrm>
            <a:off x="518400" y="3616560"/>
            <a:ext cx="928080" cy="3700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25" name="TextBox 6"/>
          <p:cNvSpPr/>
          <p:nvPr/>
        </p:nvSpPr>
        <p:spPr>
          <a:xfrm>
            <a:off x="8787240" y="6550200"/>
            <a:ext cx="306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Li et al 2022 </a:t>
            </a:r>
            <a:r>
              <a:rPr b="0" i="1" lang="en-US" sz="1400" spc="-1" strike="noStrike">
                <a:solidFill>
                  <a:srgbClr val="000000"/>
                </a:solidFill>
                <a:latin typeface="Calibri"/>
              </a:rPr>
              <a:t>Genome Research</a:t>
            </a: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6" name="TextBox 7"/>
          <p:cNvSpPr/>
          <p:nvPr/>
        </p:nvSpPr>
        <p:spPr>
          <a:xfrm>
            <a:off x="149040" y="5472360"/>
            <a:ext cx="8060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alibri"/>
              </a:rPr>
              <a:t>Zygote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alibri"/>
              </a:rPr>
              <a:t>specific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7" name="TextBox 8"/>
          <p:cNvSpPr/>
          <p:nvPr/>
        </p:nvSpPr>
        <p:spPr>
          <a:xfrm>
            <a:off x="168120" y="6019560"/>
            <a:ext cx="80604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alibri"/>
              </a:rPr>
              <a:t>Egg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1600" spc="-1" strike="noStrike">
                <a:solidFill>
                  <a:schemeClr val="dk1"/>
                </a:solidFill>
                <a:latin typeface="Calibri"/>
              </a:rPr>
              <a:t>specific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Rectangle 4"/>
          <p:cNvSpPr/>
          <p:nvPr/>
        </p:nvSpPr>
        <p:spPr>
          <a:xfrm>
            <a:off x="1523880" y="0"/>
            <a:ext cx="9143640" cy="6857640"/>
          </a:xfrm>
          <a:prstGeom prst="rect">
            <a:avLst/>
          </a:prstGeom>
          <a:solidFill>
            <a:schemeClr val="tx1"/>
          </a:solidFill>
          <a:ln>
            <a:solidFill>
              <a:srgbClr val="4a7ebb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329" name="Group 8"/>
          <p:cNvGrpSpPr/>
          <p:nvPr/>
        </p:nvGrpSpPr>
        <p:grpSpPr>
          <a:xfrm>
            <a:off x="3627360" y="1935360"/>
            <a:ext cx="4937040" cy="4656600"/>
            <a:chOff x="3627360" y="1935360"/>
            <a:chExt cx="4937040" cy="4656600"/>
          </a:xfrm>
        </p:grpSpPr>
        <p:pic>
          <p:nvPicPr>
            <p:cNvPr id="1330" name="Picture 3" descr="Ann-Bot-Figure 1"/>
            <p:cNvPicPr/>
            <p:nvPr/>
          </p:nvPicPr>
          <p:blipFill>
            <a:blip r:embed="rId1"/>
            <a:srcRect l="82552" t="0" r="734" b="14060"/>
            <a:stretch/>
          </p:blipFill>
          <p:spPr>
            <a:xfrm>
              <a:off x="3627360" y="1935360"/>
              <a:ext cx="4937040" cy="465660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1331" name="Rectangle 12"/>
            <p:cNvSpPr/>
            <p:nvPr/>
          </p:nvSpPr>
          <p:spPr>
            <a:xfrm>
              <a:off x="3792960" y="1971360"/>
              <a:ext cx="611280" cy="7336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3996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332" name="TextBox 20"/>
          <p:cNvSpPr/>
          <p:nvPr/>
        </p:nvSpPr>
        <p:spPr>
          <a:xfrm>
            <a:off x="1638360" y="522360"/>
            <a:ext cx="891504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Applications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Synthetic apomixis: Clonal propagation of crops through seeds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Picture 2" descr=""/>
          <p:cNvPicPr/>
          <p:nvPr/>
        </p:nvPicPr>
        <p:blipFill>
          <a:blip r:embed="rId1"/>
          <a:stretch/>
        </p:blipFill>
        <p:spPr>
          <a:xfrm>
            <a:off x="4019040" y="963360"/>
            <a:ext cx="8037720" cy="5687280"/>
          </a:xfrm>
          <a:prstGeom prst="rect">
            <a:avLst/>
          </a:prstGeom>
          <a:ln w="0">
            <a:noFill/>
          </a:ln>
        </p:spPr>
      </p:pic>
      <p:sp>
        <p:nvSpPr>
          <p:cNvPr id="1334" name="TextBox 3"/>
          <p:cNvSpPr/>
          <p:nvPr/>
        </p:nvSpPr>
        <p:spPr>
          <a:xfrm>
            <a:off x="2643120" y="61560"/>
            <a:ext cx="72568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3200" spc="-1" strike="noStrike">
                <a:solidFill>
                  <a:srgbClr val="004197"/>
                </a:solidFill>
                <a:latin typeface="Arial"/>
              </a:rPr>
              <a:t>The Hybrid Revolution in Agriculture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35" name="Group 4"/>
          <p:cNvGrpSpPr/>
          <p:nvPr/>
        </p:nvGrpSpPr>
        <p:grpSpPr>
          <a:xfrm>
            <a:off x="750240" y="791640"/>
            <a:ext cx="3263400" cy="5985000"/>
            <a:chOff x="750240" y="791640"/>
            <a:chExt cx="3263400" cy="5985000"/>
          </a:xfrm>
        </p:grpSpPr>
        <p:pic>
          <p:nvPicPr>
            <p:cNvPr id="1336" name="Picture 2" descr="[âIMG]"/>
            <p:cNvPicPr/>
            <p:nvPr/>
          </p:nvPicPr>
          <p:blipFill>
            <a:blip r:embed="rId2"/>
            <a:srcRect l="58114" t="0" r="6845" b="0"/>
            <a:stretch/>
          </p:blipFill>
          <p:spPr>
            <a:xfrm>
              <a:off x="750240" y="1253880"/>
              <a:ext cx="3263400" cy="5522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37" name="TextBox 6"/>
            <p:cNvSpPr/>
            <p:nvPr/>
          </p:nvSpPr>
          <p:spPr>
            <a:xfrm>
              <a:off x="750240" y="791640"/>
              <a:ext cx="3263400" cy="699480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ffffff"/>
                  </a:solidFill>
                  <a:latin typeface="Calibri"/>
                </a:rPr>
                <a:t>Hybrid Seed Revolution 1920s</a:t>
              </a:r>
              <a:endParaRPr b="0" lang="en-US" sz="20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338" name="TextBox 7"/>
          <p:cNvSpPr/>
          <p:nvPr/>
        </p:nvSpPr>
        <p:spPr>
          <a:xfrm>
            <a:off x="2619720" y="6499800"/>
            <a:ext cx="13651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pc="-1" strike="noStrike">
                <a:solidFill>
                  <a:schemeClr val="lt1"/>
                </a:solidFill>
                <a:latin typeface="Calibri"/>
              </a:rPr>
              <a:t>www.agrihunt.com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Picture 2" descr=""/>
          <p:cNvPicPr/>
          <p:nvPr/>
        </p:nvPicPr>
        <p:blipFill>
          <a:blip r:embed="rId1"/>
          <a:stretch/>
        </p:blipFill>
        <p:spPr>
          <a:xfrm>
            <a:off x="6400800" y="3505320"/>
            <a:ext cx="3895200" cy="2450880"/>
          </a:xfrm>
          <a:prstGeom prst="rect">
            <a:avLst/>
          </a:prstGeom>
          <a:ln w="0">
            <a:noFill/>
          </a:ln>
        </p:spPr>
      </p:pic>
      <p:pic>
        <p:nvPicPr>
          <p:cNvPr id="1340" name="Picture 4" descr=""/>
          <p:cNvPicPr/>
          <p:nvPr/>
        </p:nvPicPr>
        <p:blipFill>
          <a:blip r:embed="rId2">
            <a:lum contrast="12000"/>
          </a:blip>
          <a:stretch/>
        </p:blipFill>
        <p:spPr>
          <a:xfrm>
            <a:off x="4038480" y="457200"/>
            <a:ext cx="4133520" cy="2303280"/>
          </a:xfrm>
          <a:prstGeom prst="rect">
            <a:avLst/>
          </a:prstGeom>
          <a:ln w="0">
            <a:noFill/>
          </a:ln>
        </p:spPr>
      </p:pic>
      <p:sp>
        <p:nvSpPr>
          <p:cNvPr id="1341" name="Text Box 5"/>
          <p:cNvSpPr/>
          <p:nvPr/>
        </p:nvSpPr>
        <p:spPr>
          <a:xfrm>
            <a:off x="1752480" y="228600"/>
            <a:ext cx="8305560" cy="394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The Hybrid Seed Revolution:  An experiment with maize </a:t>
            </a:r>
            <a:r>
              <a:rPr b="1" i="1" lang="en-US" sz="2000" spc="-1" strike="noStrike">
                <a:solidFill>
                  <a:srgbClr val="000000"/>
                </a:solidFill>
                <a:latin typeface="Arial"/>
              </a:rPr>
              <a:t>c.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~1920s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2" name="Text Box 6"/>
          <p:cNvSpPr/>
          <p:nvPr/>
        </p:nvSpPr>
        <p:spPr>
          <a:xfrm>
            <a:off x="2098440" y="1709640"/>
            <a:ext cx="2191320" cy="638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</a:rPr>
              <a:t>Inbred parental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</a:rPr>
              <a:t>Lines (F0)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3" name="Text Box 7"/>
          <p:cNvSpPr/>
          <p:nvPr/>
        </p:nvSpPr>
        <p:spPr>
          <a:xfrm>
            <a:off x="1875960" y="6064200"/>
            <a:ext cx="39376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</a:rPr>
              <a:t>First generation Hybrids (F1)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4" name="Text Box 8"/>
          <p:cNvSpPr/>
          <p:nvPr/>
        </p:nvSpPr>
        <p:spPr>
          <a:xfrm>
            <a:off x="6580800" y="6033960"/>
            <a:ext cx="34030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</a:rPr>
              <a:t>The next generation (F2)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5" name="Picture 9" descr=""/>
          <p:cNvPicPr/>
          <p:nvPr/>
        </p:nvPicPr>
        <p:blipFill>
          <a:blip r:embed="rId3"/>
          <a:stretch/>
        </p:blipFill>
        <p:spPr>
          <a:xfrm>
            <a:off x="1981080" y="3294000"/>
            <a:ext cx="3858840" cy="272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Picture 1" descr="1424639951.png"/>
          <p:cNvPicPr/>
          <p:nvPr/>
        </p:nvPicPr>
        <p:blipFill>
          <a:blip r:embed="rId1"/>
          <a:stretch/>
        </p:blipFill>
        <p:spPr>
          <a:xfrm>
            <a:off x="5920920" y="2207880"/>
            <a:ext cx="4696200" cy="3139200"/>
          </a:xfrm>
          <a:prstGeom prst="rect">
            <a:avLst/>
          </a:prstGeom>
          <a:ln w="0">
            <a:noFill/>
          </a:ln>
        </p:spPr>
      </p:pic>
      <p:sp>
        <p:nvSpPr>
          <p:cNvPr id="1347" name="TextBox 2"/>
          <p:cNvSpPr/>
          <p:nvPr/>
        </p:nvSpPr>
        <p:spPr>
          <a:xfrm>
            <a:off x="8508600" y="6550200"/>
            <a:ext cx="21589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www.psdetasseling.com/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8" name="TextBox 4"/>
          <p:cNvSpPr/>
          <p:nvPr/>
        </p:nvSpPr>
        <p:spPr>
          <a:xfrm>
            <a:off x="2171160" y="519840"/>
            <a:ext cx="84182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0"/>
                </a:solidFill>
                <a:latin typeface="Arial"/>
              </a:rPr>
              <a:t>Hybrid Corn: De-tasseling to prevent self-fertilization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9" name="Picture 5" descr="Corn-tassles.jpg"/>
          <p:cNvPicPr/>
          <p:nvPr/>
        </p:nvPicPr>
        <p:blipFill>
          <a:blip r:embed="rId2"/>
          <a:stretch/>
        </p:blipFill>
        <p:spPr>
          <a:xfrm>
            <a:off x="1595880" y="2229840"/>
            <a:ext cx="4204800" cy="3153600"/>
          </a:xfrm>
          <a:prstGeom prst="rect">
            <a:avLst/>
          </a:prstGeom>
          <a:ln w="0">
            <a:noFill/>
          </a:ln>
        </p:spPr>
      </p:pic>
      <p:sp>
        <p:nvSpPr>
          <p:cNvPr id="1350" name="TextBox 6"/>
          <p:cNvSpPr/>
          <p:nvPr/>
        </p:nvSpPr>
        <p:spPr>
          <a:xfrm>
            <a:off x="1523880" y="6548760"/>
            <a:ext cx="21589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www.radioiowa.com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1" name="TextBox 3"/>
          <p:cNvSpPr/>
          <p:nvPr/>
        </p:nvSpPr>
        <p:spPr>
          <a:xfrm>
            <a:off x="5883120" y="5394960"/>
            <a:ext cx="4757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Summer jobs for high school students in Midwest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Picture 2" descr=""/>
          <p:cNvPicPr/>
          <p:nvPr/>
        </p:nvPicPr>
        <p:blipFill>
          <a:blip r:embed="rId1"/>
          <a:stretch/>
        </p:blipFill>
        <p:spPr>
          <a:xfrm>
            <a:off x="6149880" y="930240"/>
            <a:ext cx="4518000" cy="3369960"/>
          </a:xfrm>
          <a:prstGeom prst="rect">
            <a:avLst/>
          </a:prstGeom>
          <a:ln w="0">
            <a:noFill/>
          </a:ln>
        </p:spPr>
      </p:pic>
      <p:pic>
        <p:nvPicPr>
          <p:cNvPr id="1353" name="Picture 4" descr=""/>
          <p:cNvPicPr/>
          <p:nvPr/>
        </p:nvPicPr>
        <p:blipFill>
          <a:blip r:embed="rId2"/>
          <a:srcRect l="0" t="0" r="26013" b="53329"/>
          <a:stretch/>
        </p:blipFill>
        <p:spPr>
          <a:xfrm>
            <a:off x="1523880" y="1064520"/>
            <a:ext cx="4625280" cy="2717640"/>
          </a:xfrm>
          <a:prstGeom prst="rect">
            <a:avLst/>
          </a:prstGeom>
          <a:ln w="0">
            <a:noFill/>
          </a:ln>
        </p:spPr>
      </p:pic>
      <p:sp>
        <p:nvSpPr>
          <p:cNvPr id="1354" name="TextBox 5"/>
          <p:cNvSpPr/>
          <p:nvPr/>
        </p:nvSpPr>
        <p:spPr>
          <a:xfrm>
            <a:off x="1523880" y="0"/>
            <a:ext cx="89413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0"/>
                </a:solidFill>
                <a:latin typeface="Arial"/>
              </a:rPr>
              <a:t>Hybrid Rice Seeds: Produced by a 3-line strategy involving male steriles and fertility restorers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5" name="TextBox 6"/>
          <p:cNvSpPr/>
          <p:nvPr/>
        </p:nvSpPr>
        <p:spPr>
          <a:xfrm>
            <a:off x="1726200" y="4753440"/>
            <a:ext cx="894132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90"/>
                </a:solidFill>
                <a:latin typeface="Arial"/>
              </a:rPr>
              <a:t>Hybrid Rice Seeds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457200">
              <a:lnSpc>
                <a:spcPct val="100000"/>
              </a:lnSpc>
              <a:buClr>
                <a:srgbClr val="000090"/>
              </a:buClr>
              <a:buFont typeface="OpenSymbol"/>
              <a:buAutoNum type="arabicPeriod"/>
            </a:pPr>
            <a:r>
              <a:rPr b="0" lang="en-US" sz="2800" spc="-1" strike="noStrike">
                <a:solidFill>
                  <a:srgbClr val="000090"/>
                </a:solidFill>
                <a:latin typeface="Arial"/>
              </a:rPr>
              <a:t>More expensive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457200">
              <a:lnSpc>
                <a:spcPct val="100000"/>
              </a:lnSpc>
              <a:buClr>
                <a:srgbClr val="000090"/>
              </a:buClr>
              <a:buFont typeface="OpenSymbol"/>
              <a:buAutoNum type="arabicPeriod"/>
            </a:pPr>
            <a:r>
              <a:rPr b="0" lang="en-US" sz="2800" spc="-1" strike="noStrike">
                <a:solidFill>
                  <a:srgbClr val="000090"/>
                </a:solidFill>
                <a:latin typeface="Arial"/>
              </a:rPr>
              <a:t>Have to be purchased each year (cannot plant the progeny seed and retain high yields)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6" name="TextBox 7"/>
          <p:cNvSpPr/>
          <p:nvPr/>
        </p:nvSpPr>
        <p:spPr>
          <a:xfrm>
            <a:off x="1534680" y="3782880"/>
            <a:ext cx="210132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Chang </a:t>
            </a:r>
            <a:r>
              <a:rPr b="0" i="1" lang="en-US" sz="1600" spc="-1" strike="noStrike">
                <a:solidFill>
                  <a:srgbClr val="000000"/>
                </a:solidFill>
                <a:latin typeface="Calibri"/>
              </a:rPr>
              <a:t>et al. 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PNAS 2016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9" dur="indefinite" restart="never" nodeType="tmRoot">
          <p:childTnLst>
            <p:seq>
              <p:cTn id="350" dur="indefinite" nodeType="mainSeq">
                <p:childTnLst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Picture 2" descr=""/>
          <p:cNvPicPr/>
          <p:nvPr/>
        </p:nvPicPr>
        <p:blipFill>
          <a:blip r:embed="rId1"/>
          <a:stretch/>
        </p:blipFill>
        <p:spPr>
          <a:xfrm>
            <a:off x="1523880" y="1116360"/>
            <a:ext cx="9143640" cy="4624920"/>
          </a:xfrm>
          <a:prstGeom prst="rect">
            <a:avLst/>
          </a:prstGeom>
          <a:ln w="0">
            <a:noFill/>
          </a:ln>
        </p:spPr>
      </p:pic>
      <p:sp>
        <p:nvSpPr>
          <p:cNvPr id="1358" name="TextBox 3"/>
          <p:cNvSpPr/>
          <p:nvPr/>
        </p:nvSpPr>
        <p:spPr>
          <a:xfrm>
            <a:off x="1663200" y="0"/>
            <a:ext cx="89413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0"/>
                </a:solidFill>
                <a:latin typeface="Arial"/>
              </a:rPr>
              <a:t>Most of the world’s rice farmers don’t plant hybrid rice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9" name="TextBox 4"/>
          <p:cNvSpPr/>
          <p:nvPr/>
        </p:nvSpPr>
        <p:spPr>
          <a:xfrm>
            <a:off x="1731240" y="5810040"/>
            <a:ext cx="8805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Figure 1: Spatial units covered in RiceAtlas and the number of rice-growing seasons.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0" name="TextBox 5"/>
          <p:cNvSpPr/>
          <p:nvPr/>
        </p:nvSpPr>
        <p:spPr>
          <a:xfrm>
            <a:off x="1663200" y="6544800"/>
            <a:ext cx="39481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Laborte et al.  (2017) Scientific Data 4: 170074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" name="TextBox 6"/>
          <p:cNvSpPr/>
          <p:nvPr/>
        </p:nvSpPr>
        <p:spPr>
          <a:xfrm>
            <a:off x="882360" y="550800"/>
            <a:ext cx="10113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e.g.  Hybrid rice is 5-10% of rice acreage in South &amp; SE Asia,  </a:t>
            </a:r>
            <a:r>
              <a:rPr b="0" lang="en-US" sz="2400" spc="-1" strike="noStrike" u="sng">
                <a:solidFill>
                  <a:srgbClr val="000000"/>
                </a:solidFill>
                <a:uFillTx/>
                <a:latin typeface="Calibri"/>
              </a:rPr>
              <a:t>close to 0% in Africa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TextBox 1"/>
          <p:cNvSpPr/>
          <p:nvPr/>
        </p:nvSpPr>
        <p:spPr>
          <a:xfrm rot="1995000">
            <a:off x="1995480" y="1935000"/>
            <a:ext cx="399600" cy="166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000" rIns="45000" tIns="90000" bIns="90000" anchor="t" vert="vert270">
            <a:no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cc"/>
                </a:solidFill>
                <a:latin typeface="Times New Roman"/>
                <a:ea typeface="ＭＳ Ｐゴシック"/>
              </a:rPr>
              <a:t>Mio Mt (Milled Rice)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3" name="TextBox 1"/>
          <p:cNvSpPr/>
          <p:nvPr/>
        </p:nvSpPr>
        <p:spPr>
          <a:xfrm>
            <a:off x="1950480" y="93960"/>
            <a:ext cx="8523360" cy="455400"/>
          </a:xfrm>
          <a:prstGeom prst="rect">
            <a:avLst/>
          </a:prstGeom>
          <a:solidFill>
            <a:srgbClr val="002060"/>
          </a:solidFill>
          <a:ln w="0"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2400" spc="-1" strike="noStrike">
                <a:solidFill>
                  <a:srgbClr val="ffff00"/>
                </a:solidFill>
                <a:latin typeface="Calibri"/>
                <a:ea typeface="ＭＳ Ｐゴシック"/>
              </a:rPr>
              <a:t>Global Rice Production Increase Needed to Meet Demand by 2035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64" name="Picture 4" descr=""/>
          <p:cNvPicPr/>
          <p:nvPr/>
        </p:nvPicPr>
        <p:blipFill>
          <a:blip r:embed="rId1"/>
          <a:srcRect l="17262" t="33578" r="16368" b="18049"/>
          <a:stretch/>
        </p:blipFill>
        <p:spPr>
          <a:xfrm>
            <a:off x="2819520" y="613080"/>
            <a:ext cx="6408000" cy="3443040"/>
          </a:xfrm>
          <a:prstGeom prst="rect">
            <a:avLst/>
          </a:prstGeom>
          <a:ln w="0">
            <a:solidFill>
              <a:srgbClr val="00b050"/>
            </a:solidFill>
          </a:ln>
        </p:spPr>
      </p:pic>
      <p:sp>
        <p:nvSpPr>
          <p:cNvPr id="1365" name="Rectangle 8"/>
          <p:cNvSpPr/>
          <p:nvPr/>
        </p:nvSpPr>
        <p:spPr>
          <a:xfrm>
            <a:off x="1550880" y="4702320"/>
            <a:ext cx="4928760" cy="1186920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50000"/>
              </a:lnSpc>
              <a:spcBef>
                <a:spcPts val="1199"/>
              </a:spcBef>
            </a:pPr>
            <a:r>
              <a:rPr b="1" lang="en-US" sz="2400" spc="-1" strike="noStrike">
                <a:solidFill>
                  <a:srgbClr val="0033cc"/>
                </a:solidFill>
                <a:latin typeface="Times New Roman"/>
                <a:ea typeface="ＭＳ Ｐゴシック"/>
              </a:rPr>
              <a:t>Additional yield of hybrid rice at 1.5 tonne/ ha can help to bridge the gap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66" name="Object 1"/>
          <p:cNvGraphicFramePr/>
          <p:nvPr/>
        </p:nvGraphicFramePr>
        <p:xfrm>
          <a:off x="6491160" y="4113720"/>
          <a:ext cx="3714480" cy="2644560"/>
        </p:xfrm>
        <a:graphic>
          <a:graphicData uri="http://schemas.openxmlformats.org/presentationml/2006/ole">
            <p:oleObj progId="Excel.Sheet.8" r:id="rId2" spid="">
              <p:embed/>
              <p:pic>
                <p:nvPicPr>
                  <p:cNvPr id="1367" name="Object 1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6491160" y="4113720"/>
                    <a:ext cx="3714480" cy="26445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1368" name="TextBox 6"/>
          <p:cNvSpPr/>
          <p:nvPr/>
        </p:nvSpPr>
        <p:spPr>
          <a:xfrm>
            <a:off x="1523880" y="6548760"/>
            <a:ext cx="215892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Ramlekhan Verma, ICAR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5" dur="indefinite" restart="never" nodeType="tmRoot">
          <p:childTnLst>
            <p:seq>
              <p:cTn id="356" dur="indefinite" nodeType="mainSeq">
                <p:childTnLst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roup 2"/>
          <p:cNvGrpSpPr/>
          <p:nvPr/>
        </p:nvGrpSpPr>
        <p:grpSpPr>
          <a:xfrm>
            <a:off x="1674720" y="-23760"/>
            <a:ext cx="5897160" cy="6857640"/>
            <a:chOff x="1674720" y="-23760"/>
            <a:chExt cx="5897160" cy="6857640"/>
          </a:xfrm>
        </p:grpSpPr>
        <p:pic>
          <p:nvPicPr>
            <p:cNvPr id="1370" name="Picture 3" descr=""/>
            <p:cNvPicPr/>
            <p:nvPr/>
          </p:nvPicPr>
          <p:blipFill>
            <a:blip r:embed="rId1"/>
            <a:stretch/>
          </p:blipFill>
          <p:spPr>
            <a:xfrm>
              <a:off x="1674720" y="-23760"/>
              <a:ext cx="5897160" cy="6857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71" name="Rectangle 4"/>
            <p:cNvSpPr/>
            <p:nvPr/>
          </p:nvSpPr>
          <p:spPr>
            <a:xfrm>
              <a:off x="3521160" y="6048360"/>
              <a:ext cx="2971440" cy="7617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pPr defTabSz="457200">
                <a:lnSpc>
                  <a:spcPct val="100000"/>
                </a:lnSpc>
              </a:pPr>
              <a:endParaRPr b="0" lang="en-US" sz="2400" spc="-1" strike="noStrike">
                <a:solidFill>
                  <a:srgbClr val="000000"/>
                </a:solidFill>
                <a:latin typeface="Times New Roman"/>
                <a:ea typeface="ＭＳ Ｐゴシック"/>
              </a:endParaRPr>
            </a:p>
          </p:txBody>
        </p:sp>
      </p:grpSp>
      <p:sp>
        <p:nvSpPr>
          <p:cNvPr id="1372" name="TextBox 2"/>
          <p:cNvSpPr/>
          <p:nvPr/>
        </p:nvSpPr>
        <p:spPr>
          <a:xfrm>
            <a:off x="4148280" y="1401120"/>
            <a:ext cx="1191600" cy="36396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100098"/>
                </a:solidFill>
                <a:latin typeface="Calibri"/>
              </a:rPr>
              <a:t>high yields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3" name="Oval 9"/>
          <p:cNvSpPr/>
          <p:nvPr/>
        </p:nvSpPr>
        <p:spPr>
          <a:xfrm>
            <a:off x="5815440" y="3514680"/>
            <a:ext cx="1241640" cy="2757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74" name="Text Box 5"/>
          <p:cNvSpPr/>
          <p:nvPr/>
        </p:nvSpPr>
        <p:spPr>
          <a:xfrm>
            <a:off x="8304120" y="6558120"/>
            <a:ext cx="23601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From S. Lolle, Purdue Univeristy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5" name="TextBox 1"/>
          <p:cNvSpPr/>
          <p:nvPr/>
        </p:nvSpPr>
        <p:spPr>
          <a:xfrm>
            <a:off x="7572240" y="2151720"/>
            <a:ext cx="2968200" cy="322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002060"/>
                </a:solidFill>
                <a:uFillTx/>
                <a:latin typeface="Arial"/>
              </a:rPr>
              <a:t>APOMIXIS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r>
              <a:rPr b="0" lang="en-US" sz="2000" spc="-1" strike="noStrike">
                <a:solidFill>
                  <a:srgbClr val="002060"/>
                </a:solidFill>
                <a:latin typeface="Comic Sans MS"/>
              </a:rPr>
              <a:t>Asexual reproduction through seeds.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r>
              <a:rPr b="0" lang="en-US" sz="2000" spc="-1" strike="noStrike">
                <a:solidFill>
                  <a:srgbClr val="002060"/>
                </a:solidFill>
                <a:latin typeface="Comic Sans MS"/>
              </a:rPr>
              <a:t>Avoids Meiosis-&gt; Progeny are genetically identical to parent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r>
              <a:rPr b="0" lang="en-US" sz="2000" spc="-1" strike="noStrike">
                <a:solidFill>
                  <a:srgbClr val="002060"/>
                </a:solidFill>
                <a:latin typeface="Comic Sans MS"/>
              </a:rPr>
              <a:t>In nature: &gt;300 different plant species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Picture 2" descr=""/>
          <p:cNvPicPr/>
          <p:nvPr/>
        </p:nvPicPr>
        <p:blipFill>
          <a:blip r:embed="rId1"/>
          <a:srcRect l="0" t="0" r="0" b="61140"/>
          <a:stretch/>
        </p:blipFill>
        <p:spPr>
          <a:xfrm>
            <a:off x="1523880" y="290880"/>
            <a:ext cx="9143640" cy="2438280"/>
          </a:xfrm>
          <a:prstGeom prst="rect">
            <a:avLst/>
          </a:prstGeom>
          <a:ln w="0">
            <a:noFill/>
          </a:ln>
        </p:spPr>
      </p:pic>
      <p:pic>
        <p:nvPicPr>
          <p:cNvPr id="1377" name="Picture 3" descr=""/>
          <p:cNvPicPr/>
          <p:nvPr/>
        </p:nvPicPr>
        <p:blipFill>
          <a:blip r:embed="rId2"/>
          <a:srcRect l="8383" t="65034" r="3822" b="0"/>
          <a:stretch/>
        </p:blipFill>
        <p:spPr>
          <a:xfrm>
            <a:off x="1536840" y="2904480"/>
            <a:ext cx="9118080" cy="2492280"/>
          </a:xfrm>
          <a:prstGeom prst="rect">
            <a:avLst/>
          </a:prstGeom>
          <a:ln w="0">
            <a:noFill/>
          </a:ln>
        </p:spPr>
      </p:pic>
      <p:cxnSp>
        <p:nvCxnSpPr>
          <p:cNvPr id="1378" name="Straight Connector 4"/>
          <p:cNvCxnSpPr/>
          <p:nvPr/>
        </p:nvCxnSpPr>
        <p:spPr>
          <a:xfrm>
            <a:off x="6687720" y="3726720"/>
            <a:ext cx="273024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1379" name="Straight Connector 7"/>
          <p:cNvCxnSpPr/>
          <p:nvPr/>
        </p:nvCxnSpPr>
        <p:spPr>
          <a:xfrm>
            <a:off x="2094480" y="4909320"/>
            <a:ext cx="552960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sp>
        <p:nvSpPr>
          <p:cNvPr id="1380" name="Frame 6"/>
          <p:cNvSpPr/>
          <p:nvPr/>
        </p:nvSpPr>
        <p:spPr>
          <a:xfrm>
            <a:off x="6616080" y="3273840"/>
            <a:ext cx="2801520" cy="452880"/>
          </a:xfrm>
          <a:prstGeom prst="frame">
            <a:avLst>
              <a:gd name="adj1" fmla="val 0"/>
            </a:avLst>
          </a:prstGeom>
          <a:noFill/>
          <a:ln w="19050">
            <a:solidFill>
              <a:srgbClr val="ff0000"/>
            </a:solidFill>
            <a:round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ext Box 2"/>
          <p:cNvSpPr/>
          <p:nvPr/>
        </p:nvSpPr>
        <p:spPr>
          <a:xfrm>
            <a:off x="1881720" y="1107360"/>
            <a:ext cx="8610120" cy="54568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indent="-216000" defTabSz="4572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Fusion of two terminally differentiated cells: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Egg cell  + Sperm cell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indent="-216000" defTabSz="4572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Product of fusion is the Zygote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indent="-216000" defTabSz="457200">
              <a:lnSpc>
                <a:spcPct val="100000"/>
              </a:lnSpc>
              <a:buClr>
                <a:srgbClr val="000000"/>
              </a:buClr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Zygote is Totipotent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Re-programming after fusion of nuclei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How do the male and female genomes participate in this re-programming?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Text Box 3"/>
          <p:cNvSpPr/>
          <p:nvPr/>
        </p:nvSpPr>
        <p:spPr>
          <a:xfrm>
            <a:off x="2855520" y="228600"/>
            <a:ext cx="7025040" cy="700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4000" spc="-1" strike="noStrike">
                <a:solidFill>
                  <a:srgbClr val="000090"/>
                </a:solidFill>
                <a:latin typeface="Arial"/>
              </a:rPr>
              <a:t>Fertilization -&gt; Embryogenesis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Picture 3" descr=""/>
          <p:cNvPicPr/>
          <p:nvPr/>
        </p:nvPicPr>
        <p:blipFill>
          <a:blip r:embed="rId1"/>
          <a:stretch/>
        </p:blipFill>
        <p:spPr>
          <a:xfrm>
            <a:off x="1501560" y="1083240"/>
            <a:ext cx="3474000" cy="2922840"/>
          </a:xfrm>
          <a:prstGeom prst="rect">
            <a:avLst/>
          </a:prstGeom>
          <a:ln w="0">
            <a:noFill/>
          </a:ln>
        </p:spPr>
      </p:pic>
      <p:pic>
        <p:nvPicPr>
          <p:cNvPr id="1382" name="Picture 4" descr=""/>
          <p:cNvPicPr/>
          <p:nvPr/>
        </p:nvPicPr>
        <p:blipFill>
          <a:blip r:embed="rId2"/>
          <a:stretch/>
        </p:blipFill>
        <p:spPr>
          <a:xfrm>
            <a:off x="5257080" y="1191240"/>
            <a:ext cx="5361480" cy="5529240"/>
          </a:xfrm>
          <a:prstGeom prst="rect">
            <a:avLst/>
          </a:prstGeom>
          <a:ln w="0">
            <a:noFill/>
          </a:ln>
        </p:spPr>
      </p:pic>
      <p:sp>
        <p:nvSpPr>
          <p:cNvPr id="1383" name="TextBox 6"/>
          <p:cNvSpPr/>
          <p:nvPr/>
        </p:nvSpPr>
        <p:spPr>
          <a:xfrm>
            <a:off x="1641240" y="138600"/>
            <a:ext cx="89463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2800" spc="-1" strike="noStrike">
                <a:solidFill>
                  <a:srgbClr val="100098"/>
                </a:solidFill>
                <a:latin typeface="Arial"/>
                <a:ea typeface="Arial"/>
              </a:rPr>
              <a:t>Ectopic expression of </a:t>
            </a:r>
            <a:r>
              <a:rPr b="1" i="1" lang="en-US" sz="2800" spc="-1" strike="noStrike">
                <a:solidFill>
                  <a:srgbClr val="100098"/>
                </a:solidFill>
                <a:latin typeface="Arial"/>
                <a:ea typeface="Arial"/>
              </a:rPr>
              <a:t>OsBBM1</a:t>
            </a:r>
            <a:r>
              <a:rPr b="1" lang="en-US" sz="2800" spc="-1" strike="noStrike">
                <a:solidFill>
                  <a:srgbClr val="100098"/>
                </a:solidFill>
                <a:latin typeface="Arial"/>
                <a:ea typeface="Arial"/>
              </a:rPr>
              <a:t> in the Egg cell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Parthenogenesis: </a:t>
            </a: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"/>
              </a:rPr>
              <a:t>Haploid embryos and haploid plants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4" name="TextBox 8"/>
          <p:cNvSpPr/>
          <p:nvPr/>
        </p:nvSpPr>
        <p:spPr>
          <a:xfrm>
            <a:off x="1523880" y="4006440"/>
            <a:ext cx="3017160" cy="638280"/>
          </a:xfrm>
          <a:prstGeom prst="rect">
            <a:avLst/>
          </a:prstGeom>
          <a:noFill/>
          <a:ln w="0">
            <a:solidFill>
              <a:srgbClr val="1401ab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1401ab"/>
                </a:solidFill>
                <a:latin typeface="Times New Roman"/>
              </a:rPr>
              <a:t>Flowers emasculated: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1401ab"/>
                </a:solidFill>
                <a:latin typeface="Times New Roman"/>
              </a:rPr>
              <a:t>Embryo without Endosperm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5" name="TextBox 9"/>
          <p:cNvSpPr/>
          <p:nvPr/>
        </p:nvSpPr>
        <p:spPr>
          <a:xfrm>
            <a:off x="3032640" y="1668240"/>
            <a:ext cx="718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200" spc="-1" strike="noStrike">
                <a:solidFill>
                  <a:srgbClr val="000000"/>
                </a:solidFill>
                <a:latin typeface="Times New Roman"/>
              </a:rPr>
              <a:t>Haploid embryo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6" name="TextBox 11"/>
          <p:cNvSpPr/>
          <p:nvPr/>
        </p:nvSpPr>
        <p:spPr>
          <a:xfrm>
            <a:off x="1523880" y="5625000"/>
            <a:ext cx="3857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1401ab"/>
                </a:solidFill>
                <a:latin typeface="Times New Roman"/>
              </a:rPr>
              <a:t>Seeds produce Haploid plants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7" name="TextBox 7"/>
          <p:cNvSpPr/>
          <p:nvPr/>
        </p:nvSpPr>
        <p:spPr>
          <a:xfrm>
            <a:off x="1497960" y="6590520"/>
            <a:ext cx="35989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Khanday et al. 2018 Nature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8" name="TextBox 10"/>
          <p:cNvSpPr/>
          <p:nvPr/>
        </p:nvSpPr>
        <p:spPr>
          <a:xfrm>
            <a:off x="1497960" y="4621680"/>
            <a:ext cx="3758760" cy="912600"/>
          </a:xfrm>
          <a:prstGeom prst="rect">
            <a:avLst/>
          </a:prstGeom>
          <a:noFill/>
          <a:ln w="0">
            <a:solidFill>
              <a:srgbClr val="1401ab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pc="-1" strike="noStrike">
                <a:solidFill>
                  <a:srgbClr val="1401ab"/>
                </a:solidFill>
                <a:latin typeface="Times New Roman"/>
              </a:rPr>
              <a:t>Fertilization to get Endosperm: Viable seeds with Haploid embryos and Triploid Endosperm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Picture 4" descr=""/>
          <p:cNvPicPr/>
          <p:nvPr/>
        </p:nvPicPr>
        <p:blipFill>
          <a:blip r:embed="rId1"/>
          <a:srcRect l="0" t="5000" r="13750" b="69259"/>
          <a:stretch/>
        </p:blipFill>
        <p:spPr>
          <a:xfrm>
            <a:off x="1523880" y="2349360"/>
            <a:ext cx="9191160" cy="2057040"/>
          </a:xfrm>
          <a:prstGeom prst="rect">
            <a:avLst/>
          </a:prstGeom>
          <a:ln w="0">
            <a:noFill/>
          </a:ln>
        </p:spPr>
      </p:pic>
      <p:pic>
        <p:nvPicPr>
          <p:cNvPr id="1390" name="Picture 6" descr=""/>
          <p:cNvPicPr/>
          <p:nvPr/>
        </p:nvPicPr>
        <p:blipFill>
          <a:blip r:embed="rId2"/>
          <a:stretch/>
        </p:blipFill>
        <p:spPr>
          <a:xfrm>
            <a:off x="1629360" y="0"/>
            <a:ext cx="2993040" cy="2297520"/>
          </a:xfrm>
          <a:prstGeom prst="rect">
            <a:avLst/>
          </a:prstGeom>
          <a:ln w="0">
            <a:noFill/>
          </a:ln>
        </p:spPr>
      </p:pic>
      <p:sp>
        <p:nvSpPr>
          <p:cNvPr id="1391" name="TextBox 7"/>
          <p:cNvSpPr/>
          <p:nvPr/>
        </p:nvSpPr>
        <p:spPr>
          <a:xfrm>
            <a:off x="1629360" y="4406760"/>
            <a:ext cx="8946360" cy="23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A combination of 3 meiotic mutants: </a:t>
            </a:r>
            <a:r>
              <a:rPr b="0" i="1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osd1 pair1 rec8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to get </a:t>
            </a:r>
            <a:r>
              <a:rPr b="0" i="1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MiMe</a:t>
            </a: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 (Mitosis instead of Meiosis) in rice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i="1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MiMe</a:t>
            </a: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 plants make unrecombined diploid gametes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Arial"/>
                <a:ea typeface="Arial"/>
              </a:rPr>
              <a:t>i.e., 2N egg cell and 2N sperm cells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50000"/>
              </a:lnSpc>
            </a:pPr>
            <a:r>
              <a:rPr b="0" i="1" lang="en-US" sz="2000" spc="-1" strike="noStrike">
                <a:solidFill>
                  <a:srgbClr val="1e439e"/>
                </a:solidFill>
                <a:latin typeface="Arial"/>
                <a:ea typeface="Arial"/>
              </a:rPr>
              <a:t>(Mieulet et al. Cell Reports 2016)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" name="Title 1"/>
          <p:cNvSpPr/>
          <p:nvPr/>
        </p:nvSpPr>
        <p:spPr>
          <a:xfrm>
            <a:off x="4622760" y="50400"/>
            <a:ext cx="6044760" cy="149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060"/>
                </a:solidFill>
                <a:latin typeface="Arial"/>
              </a:rPr>
              <a:t>Poster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002060"/>
                </a:solidFill>
                <a:latin typeface="Arial"/>
              </a:rPr>
              <a:t>Daphne Mieulet &amp; Emmanuel Guiderdoni (CIRAD) and Raphael Mercier (INRA)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Picture 5" descr="A picture containing screenshot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3020400" y="926640"/>
            <a:ext cx="5891760" cy="5907960"/>
          </a:xfrm>
          <a:prstGeom prst="rect">
            <a:avLst/>
          </a:prstGeom>
          <a:ln w="0">
            <a:noFill/>
          </a:ln>
        </p:spPr>
      </p:pic>
      <p:sp>
        <p:nvSpPr>
          <p:cNvPr id="1394" name="Text Box 4"/>
          <p:cNvSpPr/>
          <p:nvPr/>
        </p:nvSpPr>
        <p:spPr>
          <a:xfrm>
            <a:off x="740880" y="9000"/>
            <a:ext cx="10931760" cy="943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2060"/>
                </a:solidFill>
                <a:latin typeface="Arial"/>
              </a:rPr>
              <a:t>Knockout of three genes (pair1, rec8 and osd1) results in MiMe (</a:t>
            </a:r>
            <a:r>
              <a:rPr b="0" lang="en-US" sz="2800" spc="-1" strike="noStrike" u="sng">
                <a:solidFill>
                  <a:srgbClr val="002060"/>
                </a:solidFill>
                <a:uFillTx/>
                <a:latin typeface="Arial"/>
              </a:rPr>
              <a:t>Mi</a:t>
            </a:r>
            <a:r>
              <a:rPr b="0" lang="en-US" sz="2800" spc="-1" strike="noStrike">
                <a:solidFill>
                  <a:srgbClr val="002060"/>
                </a:solidFill>
                <a:latin typeface="Arial"/>
              </a:rPr>
              <a:t>tosis instead of </a:t>
            </a:r>
            <a:r>
              <a:rPr b="0" lang="en-US" sz="2800" spc="-1" strike="noStrike" u="sng">
                <a:solidFill>
                  <a:srgbClr val="002060"/>
                </a:solidFill>
                <a:uFillTx/>
                <a:latin typeface="Arial"/>
              </a:rPr>
              <a:t>Me</a:t>
            </a:r>
            <a:r>
              <a:rPr b="0" lang="en-US" sz="2800" spc="-1" strike="noStrike">
                <a:solidFill>
                  <a:srgbClr val="002060"/>
                </a:solidFill>
                <a:latin typeface="Arial"/>
              </a:rPr>
              <a:t>iosis)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5" name="TextBox 6"/>
          <p:cNvSpPr/>
          <p:nvPr/>
        </p:nvSpPr>
        <p:spPr>
          <a:xfrm>
            <a:off x="9614160" y="6581160"/>
            <a:ext cx="25776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200" spc="-1" strike="noStrike">
                <a:solidFill>
                  <a:srgbClr val="011893"/>
                </a:solidFill>
                <a:latin typeface="Arial"/>
                <a:ea typeface="Arial"/>
              </a:rPr>
              <a:t>Mieulet et al. Cell Reports 2016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Picture 1" descr=""/>
          <p:cNvPicPr/>
          <p:nvPr/>
        </p:nvPicPr>
        <p:blipFill>
          <a:blip r:embed="rId1"/>
          <a:stretch/>
        </p:blipFill>
        <p:spPr>
          <a:xfrm>
            <a:off x="1733400" y="1327320"/>
            <a:ext cx="8724600" cy="4203360"/>
          </a:xfrm>
          <a:prstGeom prst="rect">
            <a:avLst/>
          </a:prstGeom>
          <a:ln w="0">
            <a:noFill/>
          </a:ln>
        </p:spPr>
      </p:pic>
      <p:sp>
        <p:nvSpPr>
          <p:cNvPr id="1397" name="TextBox 2"/>
          <p:cNvSpPr/>
          <p:nvPr/>
        </p:nvSpPr>
        <p:spPr>
          <a:xfrm>
            <a:off x="6872760" y="2303640"/>
            <a:ext cx="1154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+BBM1-ee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Egg Cell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8" name="TextBox 3"/>
          <p:cNvSpPr/>
          <p:nvPr/>
        </p:nvSpPr>
        <p:spPr>
          <a:xfrm>
            <a:off x="1523880" y="-62280"/>
            <a:ext cx="9143640" cy="119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3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CRISPR-Cas9 for OSD1, REC8, PAIR1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3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+ </a:t>
            </a:r>
            <a:r>
              <a:rPr b="0" i="1" lang="en-US" sz="2800" spc="-1" strike="noStrike">
                <a:solidFill>
                  <a:srgbClr val="000000"/>
                </a:solidFill>
                <a:latin typeface="Comic Sans MS"/>
              </a:rPr>
              <a:t>BBM1</a:t>
            </a: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-ee (egg cell expression) transgene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9" name="TextBox 4"/>
          <p:cNvSpPr/>
          <p:nvPr/>
        </p:nvSpPr>
        <p:spPr>
          <a:xfrm>
            <a:off x="8843040" y="1222200"/>
            <a:ext cx="937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DIPLOID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0" name="TextBox 5"/>
          <p:cNvSpPr/>
          <p:nvPr/>
        </p:nvSpPr>
        <p:spPr>
          <a:xfrm>
            <a:off x="8533800" y="3303720"/>
            <a:ext cx="1328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TETRAPLOID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1" name="TextBox 6"/>
          <p:cNvSpPr/>
          <p:nvPr/>
        </p:nvSpPr>
        <p:spPr>
          <a:xfrm>
            <a:off x="4046760" y="5189760"/>
            <a:ext cx="3471480" cy="151524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3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Progeny of these plants will be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3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Tetraploid if Sexual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3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Diploid if Asexual (Clonal)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2" name="TextBox 7"/>
          <p:cNvSpPr/>
          <p:nvPr/>
        </p:nvSpPr>
        <p:spPr>
          <a:xfrm>
            <a:off x="1775520" y="1152000"/>
            <a:ext cx="6750720" cy="56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30000"/>
              </a:lnSpc>
            </a:pPr>
            <a:r>
              <a:rPr b="0" lang="en-US" sz="2400" spc="-1" strike="noStrike">
                <a:solidFill>
                  <a:srgbClr val="1e439e"/>
                </a:solidFill>
                <a:latin typeface="Wingdings"/>
              </a:rPr>
              <a:t></a:t>
            </a: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 </a:t>
            </a: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Obtained</a:t>
            </a:r>
            <a:r>
              <a:rPr b="0" i="1" lang="en-US" sz="2400" spc="-1" strike="noStrike">
                <a:solidFill>
                  <a:srgbClr val="1e439e"/>
                </a:solidFill>
                <a:latin typeface="Comic Sans MS"/>
              </a:rPr>
              <a:t> MiMe</a:t>
            </a: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 + </a:t>
            </a:r>
            <a:r>
              <a:rPr b="0" i="1" lang="en-US" sz="2400" spc="-1" strike="noStrike">
                <a:solidFill>
                  <a:srgbClr val="1e439e"/>
                </a:solidFill>
                <a:latin typeface="Comic Sans MS"/>
              </a:rPr>
              <a:t>BBM1</a:t>
            </a:r>
            <a:r>
              <a:rPr b="0" lang="en-US" sz="2400" spc="-1" strike="noStrike">
                <a:solidFill>
                  <a:srgbClr val="1e439e"/>
                </a:solidFill>
                <a:latin typeface="Comic Sans MS"/>
              </a:rPr>
              <a:t>-ee transformants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Picture 1" descr=""/>
          <p:cNvPicPr/>
          <p:nvPr/>
        </p:nvPicPr>
        <p:blipFill>
          <a:blip r:embed="rId1"/>
          <a:stretch/>
        </p:blipFill>
        <p:spPr>
          <a:xfrm>
            <a:off x="1676160" y="564480"/>
            <a:ext cx="4825800" cy="6210000"/>
          </a:xfrm>
          <a:prstGeom prst="rect">
            <a:avLst/>
          </a:prstGeom>
          <a:ln w="0">
            <a:noFill/>
          </a:ln>
        </p:spPr>
      </p:pic>
      <p:pic>
        <p:nvPicPr>
          <p:cNvPr id="1404" name="Picture 3" descr=""/>
          <p:cNvPicPr/>
          <p:nvPr/>
        </p:nvPicPr>
        <p:blipFill>
          <a:blip r:embed="rId2"/>
          <a:srcRect l="27435" t="2130" r="18471" b="92872"/>
          <a:stretch/>
        </p:blipFill>
        <p:spPr>
          <a:xfrm>
            <a:off x="7121520" y="581760"/>
            <a:ext cx="3217320" cy="562680"/>
          </a:xfrm>
          <a:prstGeom prst="rect">
            <a:avLst/>
          </a:prstGeom>
          <a:ln w="0">
            <a:noFill/>
          </a:ln>
        </p:spPr>
      </p:pic>
      <p:pic>
        <p:nvPicPr>
          <p:cNvPr id="1405" name="Picture 4" descr=""/>
          <p:cNvPicPr/>
          <p:nvPr/>
        </p:nvPicPr>
        <p:blipFill>
          <a:blip r:embed="rId3"/>
          <a:srcRect l="0" t="36309" r="4735" b="0"/>
          <a:stretch/>
        </p:blipFill>
        <p:spPr>
          <a:xfrm>
            <a:off x="6501960" y="1236960"/>
            <a:ext cx="4159800" cy="5285160"/>
          </a:xfrm>
          <a:prstGeom prst="rect">
            <a:avLst/>
          </a:prstGeom>
          <a:ln w="0">
            <a:noFill/>
          </a:ln>
        </p:spPr>
      </p:pic>
      <p:sp>
        <p:nvSpPr>
          <p:cNvPr id="1406" name="TextBox 5"/>
          <p:cNvSpPr/>
          <p:nvPr/>
        </p:nvSpPr>
        <p:spPr>
          <a:xfrm>
            <a:off x="1523880" y="-62280"/>
            <a:ext cx="9143640" cy="64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30000"/>
              </a:lnSpc>
            </a:pPr>
            <a:r>
              <a:rPr b="0" lang="en-US" sz="2800" spc="-1" strike="noStrike">
                <a:solidFill>
                  <a:srgbClr val="1e439e"/>
                </a:solidFill>
                <a:latin typeface="Comic Sans MS"/>
              </a:rPr>
              <a:t>And it works….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7" name="TextBox 6"/>
          <p:cNvSpPr/>
          <p:nvPr/>
        </p:nvSpPr>
        <p:spPr>
          <a:xfrm>
            <a:off x="3737880" y="913680"/>
            <a:ext cx="990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Calibri"/>
              </a:rPr>
              <a:t>The First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latin typeface="Calibri"/>
              </a:rPr>
              <a:t>Clone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8" name="TextBox 8"/>
          <p:cNvSpPr/>
          <p:nvPr/>
        </p:nvSpPr>
        <p:spPr>
          <a:xfrm>
            <a:off x="7592760" y="6476400"/>
            <a:ext cx="306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latin typeface="Calibri"/>
              </a:rPr>
              <a:t>Khanday et al, 2019 Nature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TextBox 1"/>
          <p:cNvSpPr/>
          <p:nvPr/>
        </p:nvSpPr>
        <p:spPr>
          <a:xfrm>
            <a:off x="1376640" y="753840"/>
            <a:ext cx="9143640" cy="452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514440" indent="-514440" defTabSz="457200">
              <a:lnSpc>
                <a:spcPct val="13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Clones were confirmed for heterozygosity by whole genome sequencing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514440" indent="-514440" defTabSz="457200">
              <a:lnSpc>
                <a:spcPct val="13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The apomictic trait is heritable with no obvious phenotypic changes: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a. Diploid clones produced diploid ”grand clones”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b. Diploid grand clones produce ”great grand </a:t>
            </a: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clones”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3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	</a:t>
            </a:r>
            <a:r>
              <a:rPr b="0" lang="en-US" sz="2800" spc="-1" strike="noStrike">
                <a:solidFill>
                  <a:srgbClr val="000000"/>
                </a:solidFill>
                <a:latin typeface="Comic Sans MS"/>
              </a:rPr>
              <a:t>c. And so on-&gt; 8 generations now -&gt; </a:t>
            </a:r>
            <a:r>
              <a:rPr b="0" i="1" lang="en-US" sz="2800" spc="-1" strike="noStrike">
                <a:solidFill>
                  <a:srgbClr val="000000"/>
                </a:solidFill>
                <a:latin typeface="Comic Sans MS"/>
              </a:rPr>
              <a:t>ad infinitum?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3" dur="indefinite" restart="never" nodeType="tmRoot">
          <p:childTnLst>
            <p:seq>
              <p:cTn id="364" dur="indefinite" nodeType="mainSeq">
                <p:childTnLst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TextBox 3"/>
          <p:cNvSpPr/>
          <p:nvPr/>
        </p:nvSpPr>
        <p:spPr>
          <a:xfrm>
            <a:off x="855000" y="-27720"/>
            <a:ext cx="9919440" cy="56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30000"/>
              </a:lnSpc>
            </a:pPr>
            <a:r>
              <a:rPr b="0" lang="en-US" sz="2400" spc="-1" strike="noStrike">
                <a:solidFill>
                  <a:srgbClr val="000099"/>
                </a:solidFill>
                <a:latin typeface="Comic Sans MS"/>
              </a:rPr>
              <a:t>Eight generations of asexual Clones: no apparent phenotypic changes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1" name="TextBox 4"/>
          <p:cNvSpPr/>
          <p:nvPr/>
        </p:nvSpPr>
        <p:spPr>
          <a:xfrm>
            <a:off x="7410240" y="2725920"/>
            <a:ext cx="232380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9"/>
                </a:solidFill>
                <a:latin typeface="Calibri"/>
              </a:rPr>
              <a:t>8th generation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9"/>
                </a:solidFill>
                <a:latin typeface="Calibri"/>
              </a:rPr>
              <a:t>apomictic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9"/>
                </a:solidFill>
                <a:latin typeface="Calibri"/>
              </a:rPr>
              <a:t>plant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2" name="TextBox 5"/>
          <p:cNvSpPr/>
          <p:nvPr/>
        </p:nvSpPr>
        <p:spPr>
          <a:xfrm>
            <a:off x="2180880" y="2638080"/>
            <a:ext cx="232380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9"/>
                </a:solidFill>
                <a:latin typeface="Calibri"/>
              </a:rPr>
              <a:t>Sexually propagated plant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3" name="Picture 2" descr="A close-up of some grass&#10;&#10;Description automatically generated with low confidence"/>
          <p:cNvPicPr/>
          <p:nvPr/>
        </p:nvPicPr>
        <p:blipFill>
          <a:blip r:embed="rId1"/>
          <a:stretch/>
        </p:blipFill>
        <p:spPr>
          <a:xfrm>
            <a:off x="4556520" y="501840"/>
            <a:ext cx="2853360" cy="635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extBox 1"/>
          <p:cNvSpPr/>
          <p:nvPr/>
        </p:nvSpPr>
        <p:spPr>
          <a:xfrm>
            <a:off x="9633600" y="6539040"/>
            <a:ext cx="2557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Vernet et al. 2022 BioRxiv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5" name="TextBox 7"/>
          <p:cNvSpPr/>
          <p:nvPr/>
        </p:nvSpPr>
        <p:spPr>
          <a:xfrm>
            <a:off x="52920" y="4753440"/>
            <a:ext cx="64584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11893"/>
                </a:solidFill>
                <a:latin typeface="Calibri"/>
              </a:rPr>
              <a:t>Progeny of apomictic hybrids: No segregation; Uniform traits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16" name="Group 16"/>
          <p:cNvGrpSpPr/>
          <p:nvPr/>
        </p:nvGrpSpPr>
        <p:grpSpPr>
          <a:xfrm>
            <a:off x="300240" y="1226880"/>
            <a:ext cx="5830920" cy="3395520"/>
            <a:chOff x="300240" y="1226880"/>
            <a:chExt cx="5830920" cy="3395520"/>
          </a:xfrm>
        </p:grpSpPr>
        <p:pic>
          <p:nvPicPr>
            <p:cNvPr id="1417" name="Picture 10" descr=""/>
            <p:cNvPicPr/>
            <p:nvPr/>
          </p:nvPicPr>
          <p:blipFill>
            <a:blip r:embed="rId1"/>
            <a:stretch/>
          </p:blipFill>
          <p:spPr>
            <a:xfrm>
              <a:off x="300240" y="1226880"/>
              <a:ext cx="5830920" cy="339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8" name="TextBox 11"/>
            <p:cNvSpPr/>
            <p:nvPr/>
          </p:nvSpPr>
          <p:spPr>
            <a:xfrm>
              <a:off x="1370160" y="4253400"/>
              <a:ext cx="4280040" cy="36396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T1 Apomictic progeny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19" name="TextBox 14"/>
          <p:cNvSpPr/>
          <p:nvPr/>
        </p:nvSpPr>
        <p:spPr>
          <a:xfrm>
            <a:off x="537840" y="134280"/>
            <a:ext cx="10549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Synthetic Apomixis in a commercial Hybrid Rice (BRS-CIRAD 302)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0" name="TextBox 17"/>
          <p:cNvSpPr/>
          <p:nvPr/>
        </p:nvSpPr>
        <p:spPr>
          <a:xfrm>
            <a:off x="6865920" y="4753440"/>
            <a:ext cx="5272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011893"/>
                </a:solidFill>
                <a:latin typeface="Calibri"/>
              </a:rPr>
              <a:t>Sexual progeny of hybrids: Segregation of traits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1" name="Picture 18" descr=""/>
          <p:cNvPicPr/>
          <p:nvPr/>
        </p:nvPicPr>
        <p:blipFill>
          <a:blip r:embed="rId2"/>
          <a:stretch/>
        </p:blipFill>
        <p:spPr>
          <a:xfrm>
            <a:off x="6139080" y="861120"/>
            <a:ext cx="6066360" cy="3983040"/>
          </a:xfrm>
          <a:prstGeom prst="rect">
            <a:avLst/>
          </a:prstGeom>
          <a:ln w="0">
            <a:noFill/>
          </a:ln>
        </p:spPr>
      </p:pic>
      <p:sp>
        <p:nvSpPr>
          <p:cNvPr id="1422" name="TextBox 19"/>
          <p:cNvSpPr/>
          <p:nvPr/>
        </p:nvSpPr>
        <p:spPr>
          <a:xfrm>
            <a:off x="300240" y="5507280"/>
            <a:ext cx="114408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Surprisingly, we observed frequencies of apomixis of up to 95% (percentage of seeds that were asexual / clonal)!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7" dur="indefinite" restart="never" nodeType="tmRoot">
          <p:childTnLst>
            <p:seq>
              <p:cTn id="378" dur="indefinite" nodeType="mainSeq">
                <p:childTnLst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extBox 1"/>
          <p:cNvSpPr/>
          <p:nvPr/>
        </p:nvSpPr>
        <p:spPr>
          <a:xfrm>
            <a:off x="10165680" y="6545520"/>
            <a:ext cx="2034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Vernet et al. 2022 BioRxiv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24" name="Group 6"/>
          <p:cNvGrpSpPr/>
          <p:nvPr/>
        </p:nvGrpSpPr>
        <p:grpSpPr>
          <a:xfrm>
            <a:off x="616320" y="3913920"/>
            <a:ext cx="10958760" cy="1354680"/>
            <a:chOff x="616320" y="3913920"/>
            <a:chExt cx="10958760" cy="1354680"/>
          </a:xfrm>
        </p:grpSpPr>
        <p:sp>
          <p:nvSpPr>
            <p:cNvPr id="1425" name="TextBox 3"/>
            <p:cNvSpPr/>
            <p:nvPr/>
          </p:nvSpPr>
          <p:spPr>
            <a:xfrm>
              <a:off x="616320" y="3913920"/>
              <a:ext cx="10958760" cy="455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11893"/>
                  </a:solidFill>
                  <a:latin typeface="Calibri"/>
                </a:rPr>
                <a:t>To transform commercial rice hybrid: A combination  BBM1 + MiMe construct was used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426" name="Picture 4" descr=""/>
            <p:cNvPicPr/>
            <p:nvPr/>
          </p:nvPicPr>
          <p:blipFill>
            <a:blip r:embed="rId1"/>
            <a:stretch/>
          </p:blipFill>
          <p:spPr>
            <a:xfrm>
              <a:off x="1408680" y="4555800"/>
              <a:ext cx="8924400" cy="712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427" name="TextBox 12"/>
          <p:cNvSpPr/>
          <p:nvPr/>
        </p:nvSpPr>
        <p:spPr>
          <a:xfrm>
            <a:off x="537840" y="134280"/>
            <a:ext cx="10549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Synthetic Apomixis in a commercial Hybrid Rice (BRS-CIRAD 302)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8" name="TextBox 13"/>
          <p:cNvSpPr/>
          <p:nvPr/>
        </p:nvSpPr>
        <p:spPr>
          <a:xfrm>
            <a:off x="375480" y="780480"/>
            <a:ext cx="114408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Frequency of apomixis of up to 95% or higher, vs. previous best freq. of 29% in inbred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29" name="Group 14"/>
          <p:cNvGrpSpPr/>
          <p:nvPr/>
        </p:nvGrpSpPr>
        <p:grpSpPr>
          <a:xfrm>
            <a:off x="3657960" y="1517760"/>
            <a:ext cx="3914640" cy="2335320"/>
            <a:chOff x="3657960" y="1517760"/>
            <a:chExt cx="3914640" cy="2335320"/>
          </a:xfrm>
        </p:grpSpPr>
        <p:pic>
          <p:nvPicPr>
            <p:cNvPr id="1430" name="Picture 15" descr=""/>
            <p:cNvPicPr/>
            <p:nvPr/>
          </p:nvPicPr>
          <p:blipFill>
            <a:blip r:embed="rId2"/>
            <a:stretch/>
          </p:blipFill>
          <p:spPr>
            <a:xfrm>
              <a:off x="3657960" y="1517760"/>
              <a:ext cx="3914640" cy="22798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31" name="TextBox 16"/>
            <p:cNvSpPr/>
            <p:nvPr/>
          </p:nvSpPr>
          <p:spPr>
            <a:xfrm>
              <a:off x="4376520" y="3549960"/>
              <a:ext cx="2873520" cy="30312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US" sz="1400" spc="-1" strike="noStrike">
                  <a:solidFill>
                    <a:schemeClr val="dk1"/>
                  </a:solidFill>
                  <a:latin typeface="Calibri"/>
                </a:rPr>
                <a:t>T1 Apomictic progeny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32" name="TextBox 2"/>
          <p:cNvSpPr/>
          <p:nvPr/>
        </p:nvSpPr>
        <p:spPr>
          <a:xfrm>
            <a:off x="21600" y="5677200"/>
            <a:ext cx="12089520" cy="85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It remains unclear why the combination “all-in-one” BBM1 + MiMe construct leads to such high apomixis efficiency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5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Could be interactions between strong enhancers and the pEC1.2 Egg Cell promoter driving BBM1?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33" name="Group 9"/>
          <p:cNvGrpSpPr/>
          <p:nvPr/>
        </p:nvGrpSpPr>
        <p:grpSpPr>
          <a:xfrm>
            <a:off x="2444760" y="5186880"/>
            <a:ext cx="7689240" cy="446400"/>
            <a:chOff x="2444760" y="5186880"/>
            <a:chExt cx="7689240" cy="446400"/>
          </a:xfrm>
        </p:grpSpPr>
        <p:sp>
          <p:nvSpPr>
            <p:cNvPr id="1434" name="TextBox 5"/>
            <p:cNvSpPr/>
            <p:nvPr/>
          </p:nvSpPr>
          <p:spPr>
            <a:xfrm>
              <a:off x="9312840" y="5269320"/>
              <a:ext cx="821160" cy="363960"/>
            </a:xfrm>
            <a:prstGeom prst="rect">
              <a:avLst/>
            </a:prstGeom>
            <a:noFill/>
            <a:ln w="0">
              <a:solidFill>
                <a:srgbClr val="011893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pEC1.2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435" name="Straight Arrow Connector 8"/>
            <p:cNvCxnSpPr>
              <a:stCxn id="1434" idx="1"/>
            </p:cNvCxnSpPr>
            <p:nvPr/>
          </p:nvCxnSpPr>
          <p:spPr>
            <a:xfrm flipH="1">
              <a:off x="8321040" y="5453640"/>
              <a:ext cx="987120" cy="14040"/>
            </a:xfrm>
            <a:prstGeom prst="straightConnector1">
              <a:avLst/>
            </a:prstGeom>
            <a:ln w="28575">
              <a:solidFill>
                <a:srgbClr val="000000"/>
              </a:solidFill>
              <a:round/>
              <a:tailEnd len="med" type="triangle" w="med"/>
            </a:ln>
          </p:spPr>
        </p:cxnSp>
        <p:sp>
          <p:nvSpPr>
            <p:cNvPr id="1436" name="TextBox 17"/>
            <p:cNvSpPr/>
            <p:nvPr/>
          </p:nvSpPr>
          <p:spPr>
            <a:xfrm>
              <a:off x="5357520" y="5269320"/>
              <a:ext cx="9097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pZmUbi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7" name="TextBox 18"/>
            <p:cNvSpPr/>
            <p:nvPr/>
          </p:nvSpPr>
          <p:spPr>
            <a:xfrm>
              <a:off x="2742480" y="5252760"/>
              <a:ext cx="63828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p35S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438" name="Straight Arrow Connector 19"/>
            <p:cNvCxnSpPr/>
            <p:nvPr/>
          </p:nvCxnSpPr>
          <p:spPr>
            <a:xfrm flipH="1">
              <a:off x="7192440" y="5479560"/>
              <a:ext cx="422280" cy="360"/>
            </a:xfrm>
            <a:prstGeom prst="straightConnector1">
              <a:avLst/>
            </a:prstGeom>
            <a:ln w="28575">
              <a:solidFill>
                <a:srgbClr val="000000"/>
              </a:solidFill>
              <a:round/>
              <a:tailEnd len="med" type="triangle" w="med"/>
            </a:ln>
          </p:spPr>
        </p:cxnSp>
        <p:cxnSp>
          <p:nvCxnSpPr>
            <p:cNvPr id="1439" name="Straight Arrow Connector 20"/>
            <p:cNvCxnSpPr/>
            <p:nvPr/>
          </p:nvCxnSpPr>
          <p:spPr>
            <a:xfrm flipH="1">
              <a:off x="4930200" y="5479560"/>
              <a:ext cx="422280" cy="360"/>
            </a:xfrm>
            <a:prstGeom prst="straightConnector1">
              <a:avLst/>
            </a:prstGeom>
            <a:ln w="28575">
              <a:solidFill>
                <a:srgbClr val="000000"/>
              </a:solidFill>
              <a:round/>
              <a:tailEnd len="med" type="triangle" w="med"/>
            </a:ln>
          </p:spPr>
        </p:cxnSp>
        <p:cxnSp>
          <p:nvCxnSpPr>
            <p:cNvPr id="1440" name="Straight Arrow Connector 21"/>
            <p:cNvCxnSpPr/>
            <p:nvPr/>
          </p:nvCxnSpPr>
          <p:spPr>
            <a:xfrm flipH="1">
              <a:off x="2444760" y="5453640"/>
              <a:ext cx="422280" cy="360"/>
            </a:xfrm>
            <a:prstGeom prst="straightConnector1">
              <a:avLst/>
            </a:prstGeom>
            <a:ln w="28575">
              <a:solidFill>
                <a:srgbClr val="000000"/>
              </a:solidFill>
              <a:round/>
              <a:tailEnd len="med" type="triangle" w="med"/>
            </a:ln>
          </p:spPr>
        </p:cxnSp>
        <p:sp>
          <p:nvSpPr>
            <p:cNvPr id="1441" name="TextBox 22"/>
            <p:cNvSpPr/>
            <p:nvPr/>
          </p:nvSpPr>
          <p:spPr>
            <a:xfrm>
              <a:off x="7637760" y="5251680"/>
              <a:ext cx="56376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pU6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2" name="TextBox 24"/>
            <p:cNvSpPr/>
            <p:nvPr/>
          </p:nvSpPr>
          <p:spPr>
            <a:xfrm>
              <a:off x="8607600" y="5186880"/>
              <a:ext cx="61848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i="1" lang="en-US" sz="1400" spc="-1" strike="noStrike">
                  <a:solidFill>
                    <a:schemeClr val="dk1"/>
                  </a:solidFill>
                  <a:latin typeface="Calibri"/>
                </a:rPr>
                <a:t>BBM1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5" dur="indefinite" restart="never" nodeType="tmRoot">
          <p:childTnLst>
            <p:seq>
              <p:cTn id="396" dur="indefinite" nodeType="mainSeq">
                <p:childTnLst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444" name="Picture 1" descr="A picture containing text, plant&#10;&#10;Description automatically generated"/>
          <p:cNvPicPr/>
          <p:nvPr/>
        </p:nvPicPr>
        <p:blipFill>
          <a:blip r:embed="rId1"/>
          <a:srcRect l="2431" t="2886" r="3200" b="3859"/>
          <a:stretch/>
        </p:blipFill>
        <p:spPr>
          <a:xfrm>
            <a:off x="1247040" y="1559880"/>
            <a:ext cx="9394920" cy="4338720"/>
          </a:xfrm>
          <a:prstGeom prst="rect">
            <a:avLst/>
          </a:prstGeom>
          <a:ln w="0">
            <a:noFill/>
          </a:ln>
        </p:spPr>
      </p:pic>
      <p:sp>
        <p:nvSpPr>
          <p:cNvPr id="1445" name="TextBox 4"/>
          <p:cNvSpPr/>
          <p:nvPr/>
        </p:nvSpPr>
        <p:spPr>
          <a:xfrm>
            <a:off x="1549800" y="99360"/>
            <a:ext cx="90921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 u="sng">
                <a:solidFill>
                  <a:schemeClr val="dk1"/>
                </a:solidFill>
                <a:uFillTx/>
                <a:latin typeface="Calibri"/>
              </a:rPr>
              <a:t>Making fertile inter-subspecies hybrids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indica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japonica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rice hybrids exhibit strong heterosis but high sterility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However, synthetic apomicts of </a:t>
            </a: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indica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0" i="1" lang="en-US" sz="2400" spc="-1" strike="noStrike">
                <a:solidFill>
                  <a:schemeClr val="dk1"/>
                </a:solidFill>
                <a:latin typeface="Calibri"/>
              </a:rPr>
              <a:t>japonica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 hybrids are fertile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6" name="TextBox 2"/>
          <p:cNvSpPr/>
          <p:nvPr/>
        </p:nvSpPr>
        <p:spPr>
          <a:xfrm>
            <a:off x="1770120" y="6133320"/>
            <a:ext cx="4302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Fertility of 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Calibri"/>
              </a:rPr>
              <a:t>apomictic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i="1" lang="en-US" sz="1800" spc="-1" strike="noStrike">
                <a:solidFill>
                  <a:schemeClr val="dk1"/>
                </a:solidFill>
                <a:latin typeface="Calibri"/>
              </a:rPr>
              <a:t>Indica-Japonica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hybrids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7" name="TextBox 7"/>
          <p:cNvSpPr/>
          <p:nvPr/>
        </p:nvSpPr>
        <p:spPr>
          <a:xfrm>
            <a:off x="6969960" y="6133320"/>
            <a:ext cx="3975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Fertility of </a:t>
            </a:r>
            <a:r>
              <a:rPr b="0" lang="en-US" sz="1800" spc="-1" strike="noStrike" u="sng">
                <a:solidFill>
                  <a:schemeClr val="dk1"/>
                </a:solidFill>
                <a:uFillTx/>
                <a:latin typeface="Calibri"/>
              </a:rPr>
              <a:t>sexual </a:t>
            </a:r>
            <a:r>
              <a:rPr b="0" i="1" lang="en-US" sz="1800" spc="-1" strike="noStrike">
                <a:solidFill>
                  <a:schemeClr val="dk1"/>
                </a:solidFill>
                <a:latin typeface="Calibri"/>
              </a:rPr>
              <a:t>Indica-Japonica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 hybrids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448" name="Straight Connector 8"/>
          <p:cNvCxnSpPr/>
          <p:nvPr/>
        </p:nvCxnSpPr>
        <p:spPr>
          <a:xfrm>
            <a:off x="1246680" y="6032880"/>
            <a:ext cx="552240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cxnSp>
        <p:nvCxnSpPr>
          <p:cNvPr id="1449" name="Straight Connector 9"/>
          <p:cNvCxnSpPr/>
          <p:nvPr/>
        </p:nvCxnSpPr>
        <p:spPr>
          <a:xfrm>
            <a:off x="7077600" y="6032880"/>
            <a:ext cx="3564720" cy="360"/>
          </a:xfrm>
          <a:prstGeom prst="straightConnector1">
            <a:avLst/>
          </a:prstGeom>
          <a:ln>
            <a:solidFill>
              <a:srgbClr val="000000"/>
            </a:solidFill>
            <a:round/>
          </a:ln>
        </p:spPr>
      </p:cxnSp>
      <p:sp>
        <p:nvSpPr>
          <p:cNvPr id="1450" name="TextBox 13"/>
          <p:cNvSpPr/>
          <p:nvPr/>
        </p:nvSpPr>
        <p:spPr>
          <a:xfrm>
            <a:off x="9359640" y="6502680"/>
            <a:ext cx="28144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From Emmanuel Guiderdoni (CIRAD)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9" dur="indefinite" restart="never" nodeType="tmRoot">
          <p:childTnLst>
            <p:seq>
              <p:cTn id="410" dur="indefinite" nodeType="mainSeq">
                <p:childTnLst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 Box 2"/>
          <p:cNvSpPr/>
          <p:nvPr/>
        </p:nvSpPr>
        <p:spPr>
          <a:xfrm>
            <a:off x="1905120" y="1143000"/>
            <a:ext cx="8305560" cy="516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Egg Cell + Sperm Cell = Zygote (Totipotent)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Text Box 3"/>
          <p:cNvSpPr/>
          <p:nvPr/>
        </p:nvSpPr>
        <p:spPr>
          <a:xfrm>
            <a:off x="1600200" y="0"/>
            <a:ext cx="9067320" cy="1065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What are the Parental contributions to Zygotic development?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68" name="Group 2"/>
          <p:cNvGrpSpPr/>
          <p:nvPr/>
        </p:nvGrpSpPr>
        <p:grpSpPr>
          <a:xfrm>
            <a:off x="1663920" y="2298960"/>
            <a:ext cx="8863920" cy="2910960"/>
            <a:chOff x="1663920" y="2298960"/>
            <a:chExt cx="8863920" cy="2910960"/>
          </a:xfrm>
        </p:grpSpPr>
        <p:grpSp>
          <p:nvGrpSpPr>
            <p:cNvPr id="669" name="Group 11"/>
            <p:cNvGrpSpPr/>
            <p:nvPr/>
          </p:nvGrpSpPr>
          <p:grpSpPr>
            <a:xfrm>
              <a:off x="1663920" y="2298960"/>
              <a:ext cx="5790600" cy="1780920"/>
              <a:chOff x="1663920" y="2298960"/>
              <a:chExt cx="5790600" cy="1780920"/>
            </a:xfrm>
          </p:grpSpPr>
          <p:sp>
            <p:nvSpPr>
              <p:cNvPr id="670" name="Text Box 2"/>
              <p:cNvSpPr/>
              <p:nvPr/>
            </p:nvSpPr>
            <p:spPr>
              <a:xfrm>
                <a:off x="3187800" y="2527560"/>
                <a:ext cx="4266720" cy="137052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rgbClr val="000090"/>
                    </a:solidFill>
                    <a:latin typeface="Arial"/>
                    <a:ea typeface="ＭＳ Ｐゴシック"/>
                  </a:rPr>
                  <a:t>Aristotle (~350 BC): </a:t>
                </a:r>
                <a:endParaRPr b="0" lang="en-US" sz="2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rgbClr val="000090"/>
                    </a:solidFill>
                    <a:latin typeface="Arial"/>
                    <a:ea typeface="ＭＳ Ｐゴシック"/>
                  </a:rPr>
                  <a:t>Mother provides “Matter”</a:t>
                </a:r>
                <a:endParaRPr b="0" lang="en-US" sz="28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0" lang="en-US" sz="2800" spc="-1" strike="noStrike">
                    <a:solidFill>
                      <a:srgbClr val="000090"/>
                    </a:solidFill>
                    <a:latin typeface="Arial"/>
                    <a:ea typeface="ＭＳ Ｐゴシック"/>
                  </a:rPr>
                  <a:t>Father provides “Form”</a:t>
                </a:r>
                <a:endParaRPr b="0" lang="en-US" sz="2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pic>
            <p:nvPicPr>
              <p:cNvPr id="671" name="Picture 8" descr="Aristotle.jpg"/>
              <p:cNvPicPr/>
              <p:nvPr/>
            </p:nvPicPr>
            <p:blipFill>
              <a:blip r:embed="rId1"/>
              <a:stretch/>
            </p:blipFill>
            <p:spPr>
              <a:xfrm>
                <a:off x="1663920" y="2298960"/>
                <a:ext cx="1371240" cy="178092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672" name="TextBox 1"/>
            <p:cNvSpPr/>
            <p:nvPr/>
          </p:nvSpPr>
          <p:spPr>
            <a:xfrm>
              <a:off x="1663920" y="4388760"/>
              <a:ext cx="886392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</a:rPr>
                <a:t>An offspring  is generated when Matter (contributed by the mother) combines with Form (contributed by the father)</a:t>
              </a:r>
              <a:endParaRPr b="0" lang="en-US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TextBox 1"/>
          <p:cNvSpPr/>
          <p:nvPr/>
        </p:nvSpPr>
        <p:spPr>
          <a:xfrm>
            <a:off x="1549800" y="99360"/>
            <a:ext cx="90921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Synthetic apomixis can be used to make fertile &amp; vigourous inter-subspecies hybrids in rice (e.g. </a:t>
            </a:r>
            <a:r>
              <a:rPr b="0" i="1" lang="en-US" sz="2800" spc="-1" strike="noStrike">
                <a:solidFill>
                  <a:schemeClr val="dk1"/>
                </a:solidFill>
                <a:latin typeface="Calibri"/>
              </a:rPr>
              <a:t>indica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 X </a:t>
            </a:r>
            <a:r>
              <a:rPr b="0" i="1" lang="en-US" sz="2800" spc="-1" strike="noStrike">
                <a:solidFill>
                  <a:schemeClr val="dk1"/>
                </a:solidFill>
                <a:latin typeface="Calibri"/>
              </a:rPr>
              <a:t>japonica</a:t>
            </a: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2" name="TextBox 4"/>
          <p:cNvSpPr/>
          <p:nvPr/>
        </p:nvSpPr>
        <p:spPr>
          <a:xfrm>
            <a:off x="1460520" y="1431720"/>
            <a:ext cx="90921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Can apomixis be used to propagate other plants with genome combinations that are usually infertile due to meiosis?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3" name="TextBox 5"/>
          <p:cNvSpPr/>
          <p:nvPr/>
        </p:nvSpPr>
        <p:spPr>
          <a:xfrm>
            <a:off x="1460520" y="2942280"/>
            <a:ext cx="9092160" cy="26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Examples of future possibilities: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Fertile triploid plants (in progress with rice)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br>
              <a:rPr sz="2800"/>
            </a:br>
            <a:r>
              <a:rPr b="0" lang="en-US" sz="2800" spc="-1" strike="noStrike">
                <a:solidFill>
                  <a:srgbClr val="011893"/>
                </a:solidFill>
                <a:latin typeface="Calibri"/>
              </a:rPr>
              <a:t>Inter-species crosses e.g. wild rice x domesticated rice, sugarcane hybrids, wheat x rye crosses, etc.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5" dur="indefinite" restart="never" nodeType="tmRoot">
          <p:childTnLst>
            <p:seq>
              <p:cTn id="436" dur="indefinite" nodeType="mainSeq">
                <p:childTnLst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Rectangle 11"/>
          <p:cNvSpPr/>
          <p:nvPr/>
        </p:nvSpPr>
        <p:spPr>
          <a:xfrm>
            <a:off x="4037040" y="304920"/>
            <a:ext cx="1218960" cy="1142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55" name="Text Box 15"/>
          <p:cNvSpPr/>
          <p:nvPr/>
        </p:nvSpPr>
        <p:spPr>
          <a:xfrm>
            <a:off x="347400" y="0"/>
            <a:ext cx="11238480" cy="1065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Constantia Italic"/>
              </a:rPr>
              <a:t>Former &amp; current lab members &amp; co-PIs involved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6" name="Picture 8" descr="Cameron 9-10"/>
          <p:cNvPicPr/>
          <p:nvPr/>
        </p:nvPicPr>
        <p:blipFill>
          <a:blip r:embed="rId1"/>
          <a:srcRect l="29865" t="21964" r="24178" b="27434"/>
          <a:stretch/>
        </p:blipFill>
        <p:spPr>
          <a:xfrm>
            <a:off x="1695600" y="3625920"/>
            <a:ext cx="1990800" cy="2922480"/>
          </a:xfrm>
          <a:prstGeom prst="rect">
            <a:avLst/>
          </a:prstGeom>
          <a:ln w="0">
            <a:noFill/>
          </a:ln>
        </p:spPr>
      </p:pic>
      <p:sp>
        <p:nvSpPr>
          <p:cNvPr id="1457" name="Text Box 24"/>
          <p:cNvSpPr/>
          <p:nvPr/>
        </p:nvSpPr>
        <p:spPr>
          <a:xfrm>
            <a:off x="1600560" y="6496920"/>
            <a:ext cx="228564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3"/>
                </a:solidFill>
                <a:latin typeface="Arial"/>
              </a:rPr>
              <a:t>Cameron Johnson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8" name="Picture 24" descr="Sarah.png"/>
          <p:cNvPicPr/>
          <p:nvPr/>
        </p:nvPicPr>
        <p:blipFill>
          <a:blip r:embed="rId2"/>
          <a:srcRect l="12666" t="19704" r="14299" b="5418"/>
          <a:stretch/>
        </p:blipFill>
        <p:spPr>
          <a:xfrm>
            <a:off x="1491120" y="505080"/>
            <a:ext cx="2019600" cy="2660040"/>
          </a:xfrm>
          <a:prstGeom prst="rect">
            <a:avLst/>
          </a:prstGeom>
          <a:ln w="9525">
            <a:noFill/>
          </a:ln>
        </p:spPr>
      </p:pic>
      <p:pic>
        <p:nvPicPr>
          <p:cNvPr id="1459" name="Picture 32" descr=""/>
          <p:cNvPicPr/>
          <p:nvPr/>
        </p:nvPicPr>
        <p:blipFill>
          <a:blip r:embed="rId3"/>
          <a:srcRect l="0" t="0" r="4625" b="0"/>
          <a:stretch/>
        </p:blipFill>
        <p:spPr>
          <a:xfrm>
            <a:off x="5956560" y="545040"/>
            <a:ext cx="1982520" cy="2688120"/>
          </a:xfrm>
          <a:prstGeom prst="rect">
            <a:avLst/>
          </a:prstGeom>
          <a:ln w="0">
            <a:noFill/>
          </a:ln>
        </p:spPr>
      </p:pic>
      <p:sp>
        <p:nvSpPr>
          <p:cNvPr id="1460" name="Text Box 24"/>
          <p:cNvSpPr/>
          <p:nvPr/>
        </p:nvSpPr>
        <p:spPr>
          <a:xfrm>
            <a:off x="1432800" y="3223800"/>
            <a:ext cx="213660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2060"/>
                </a:solidFill>
                <a:latin typeface="Arial"/>
              </a:rPr>
              <a:t>Sarah Anderson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1" name="Text Box 24"/>
          <p:cNvSpPr/>
          <p:nvPr/>
        </p:nvSpPr>
        <p:spPr>
          <a:xfrm>
            <a:off x="5981400" y="3256560"/>
            <a:ext cx="19162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2060"/>
                </a:solidFill>
                <a:latin typeface="Arial"/>
              </a:rPr>
              <a:t>Imtiyaz Khanday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2" name="Text Box 24"/>
          <p:cNvSpPr/>
          <p:nvPr/>
        </p:nvSpPr>
        <p:spPr>
          <a:xfrm>
            <a:off x="3886560" y="3210120"/>
            <a:ext cx="167616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90"/>
                </a:solidFill>
                <a:latin typeface="Arial"/>
              </a:rPr>
              <a:t>Chenxin Li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3" name="Picture 2" descr=""/>
          <p:cNvPicPr/>
          <p:nvPr/>
        </p:nvPicPr>
        <p:blipFill>
          <a:blip r:embed="rId4"/>
          <a:stretch/>
        </p:blipFill>
        <p:spPr>
          <a:xfrm>
            <a:off x="3686760" y="559080"/>
            <a:ext cx="2049840" cy="2666520"/>
          </a:xfrm>
          <a:prstGeom prst="rect">
            <a:avLst/>
          </a:prstGeom>
          <a:ln w="0">
            <a:noFill/>
          </a:ln>
        </p:spPr>
      </p:pic>
      <p:sp>
        <p:nvSpPr>
          <p:cNvPr id="1464" name="Text Box 24"/>
          <p:cNvSpPr/>
          <p:nvPr/>
        </p:nvSpPr>
        <p:spPr>
          <a:xfrm>
            <a:off x="8471160" y="3219120"/>
            <a:ext cx="190872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3"/>
                </a:solidFill>
                <a:latin typeface="Arial"/>
              </a:rPr>
              <a:t>Hui Ren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5" name="Picture 19" descr=""/>
          <p:cNvPicPr/>
          <p:nvPr/>
        </p:nvPicPr>
        <p:blipFill>
          <a:blip r:embed="rId5"/>
          <a:stretch/>
        </p:blipFill>
        <p:spPr>
          <a:xfrm>
            <a:off x="4096800" y="3625920"/>
            <a:ext cx="1741680" cy="2222640"/>
          </a:xfrm>
          <a:prstGeom prst="rect">
            <a:avLst/>
          </a:prstGeom>
          <a:ln w="0">
            <a:noFill/>
          </a:ln>
          <a:effectLst>
            <a:outerShdw algn="ctr" blurRad="50760" dir="4014522" dist="50484" rotWithShape="0" sx="106000" sy="106000">
              <a:srgbClr val="000000">
                <a:alpha val="43000"/>
              </a:srgbClr>
            </a:outerShdw>
          </a:effectLst>
        </p:spPr>
      </p:pic>
      <p:pic>
        <p:nvPicPr>
          <p:cNvPr id="1466" name="Picture 22" descr=""/>
          <p:cNvPicPr/>
          <p:nvPr/>
        </p:nvPicPr>
        <p:blipFill>
          <a:blip r:embed="rId6"/>
          <a:stretch/>
        </p:blipFill>
        <p:spPr>
          <a:xfrm>
            <a:off x="3802320" y="6309360"/>
            <a:ext cx="2554920" cy="517680"/>
          </a:xfrm>
          <a:prstGeom prst="rect">
            <a:avLst/>
          </a:prstGeom>
          <a:ln w="0">
            <a:noFill/>
          </a:ln>
        </p:spPr>
      </p:pic>
      <p:sp>
        <p:nvSpPr>
          <p:cNvPr id="1467" name="Text Box 24"/>
          <p:cNvSpPr/>
          <p:nvPr/>
        </p:nvSpPr>
        <p:spPr>
          <a:xfrm>
            <a:off x="4221000" y="6019920"/>
            <a:ext cx="167616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3"/>
                </a:solidFill>
                <a:latin typeface="Arial"/>
              </a:rPr>
              <a:t>Scott Russell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8" name="Picture 2" descr="Home">
            <a:hlinkClick r:id="rId7"/>
          </p:cNvPr>
          <p:cNvPicPr/>
          <p:nvPr/>
        </p:nvPicPr>
        <p:blipFill>
          <a:blip r:embed="rId8"/>
          <a:srcRect l="0" t="0" r="12210" b="7185"/>
          <a:stretch/>
        </p:blipFill>
        <p:spPr>
          <a:xfrm>
            <a:off x="6315480" y="6149520"/>
            <a:ext cx="2567160" cy="522720"/>
          </a:xfrm>
          <a:prstGeom prst="rect">
            <a:avLst/>
          </a:prstGeom>
          <a:ln w="0">
            <a:noFill/>
          </a:ln>
        </p:spPr>
      </p:pic>
      <p:pic>
        <p:nvPicPr>
          <p:cNvPr id="1469" name="Picture 3" descr=""/>
          <p:cNvPicPr/>
          <p:nvPr/>
        </p:nvPicPr>
        <p:blipFill>
          <a:blip r:embed="rId9"/>
          <a:stretch/>
        </p:blipFill>
        <p:spPr>
          <a:xfrm>
            <a:off x="6006600" y="3669120"/>
            <a:ext cx="2074680" cy="2074680"/>
          </a:xfrm>
          <a:prstGeom prst="rect">
            <a:avLst/>
          </a:prstGeom>
          <a:ln w="0">
            <a:noFill/>
          </a:ln>
        </p:spPr>
      </p:pic>
      <p:sp>
        <p:nvSpPr>
          <p:cNvPr id="1470" name="Text Box 24"/>
          <p:cNvSpPr/>
          <p:nvPr/>
        </p:nvSpPr>
        <p:spPr>
          <a:xfrm>
            <a:off x="6115680" y="5794560"/>
            <a:ext cx="185580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3"/>
                </a:solidFill>
                <a:latin typeface="Arial"/>
              </a:rPr>
              <a:t>Jonathan Gent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1" name="Picture 34" descr=""/>
          <p:cNvPicPr/>
          <p:nvPr/>
        </p:nvPicPr>
        <p:blipFill>
          <a:blip r:embed="rId10"/>
          <a:stretch/>
        </p:blipFill>
        <p:spPr>
          <a:xfrm>
            <a:off x="8314560" y="3747960"/>
            <a:ext cx="1977120" cy="1990440"/>
          </a:xfrm>
          <a:prstGeom prst="rect">
            <a:avLst/>
          </a:prstGeom>
          <a:ln w="0">
            <a:noFill/>
          </a:ln>
        </p:spPr>
      </p:pic>
      <p:sp>
        <p:nvSpPr>
          <p:cNvPr id="1472" name="Text Box 24"/>
          <p:cNvSpPr/>
          <p:nvPr/>
        </p:nvSpPr>
        <p:spPr>
          <a:xfrm>
            <a:off x="8559360" y="5738760"/>
            <a:ext cx="167616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3"/>
                </a:solidFill>
                <a:latin typeface="Arial"/>
              </a:rPr>
              <a:t>Debra Skinner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3" name="Picture 39" descr=""/>
          <p:cNvPicPr/>
          <p:nvPr/>
        </p:nvPicPr>
        <p:blipFill>
          <a:blip r:embed="rId11"/>
          <a:srcRect l="0" t="28555" r="0" b="28149"/>
          <a:stretch/>
        </p:blipFill>
        <p:spPr>
          <a:xfrm>
            <a:off x="8883000" y="6163920"/>
            <a:ext cx="1477080" cy="425880"/>
          </a:xfrm>
          <a:prstGeom prst="rect">
            <a:avLst/>
          </a:prstGeom>
          <a:ln w="0">
            <a:noFill/>
          </a:ln>
        </p:spPr>
      </p:pic>
      <p:grpSp>
        <p:nvGrpSpPr>
          <p:cNvPr id="1474" name="Group 8"/>
          <p:cNvGrpSpPr/>
          <p:nvPr/>
        </p:nvGrpSpPr>
        <p:grpSpPr>
          <a:xfrm>
            <a:off x="1523880" y="560520"/>
            <a:ext cx="4212720" cy="6266520"/>
            <a:chOff x="1523880" y="560520"/>
            <a:chExt cx="4212720" cy="6266520"/>
          </a:xfrm>
        </p:grpSpPr>
        <p:sp>
          <p:nvSpPr>
            <p:cNvPr id="1475" name="Rectangle 6"/>
            <p:cNvSpPr/>
            <p:nvPr/>
          </p:nvSpPr>
          <p:spPr>
            <a:xfrm>
              <a:off x="1523880" y="560520"/>
              <a:ext cx="4212720" cy="3018600"/>
            </a:xfrm>
            <a:prstGeom prst="rect">
              <a:avLst/>
            </a:prstGeom>
            <a:noFill/>
            <a:ln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476" name="Rectangle 40"/>
            <p:cNvSpPr/>
            <p:nvPr/>
          </p:nvSpPr>
          <p:spPr>
            <a:xfrm>
              <a:off x="1524960" y="3571200"/>
              <a:ext cx="2243880" cy="3255840"/>
            </a:xfrm>
            <a:prstGeom prst="rect">
              <a:avLst/>
            </a:prstGeom>
            <a:noFill/>
            <a:ln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1477" name="Rectangle 9"/>
          <p:cNvSpPr/>
          <p:nvPr/>
        </p:nvSpPr>
        <p:spPr>
          <a:xfrm>
            <a:off x="5938200" y="505080"/>
            <a:ext cx="2052000" cy="3065760"/>
          </a:xfrm>
          <a:prstGeom prst="rect">
            <a:avLst/>
          </a:prstGeom>
          <a:noFill/>
          <a:ln w="5715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78" name="Rectangle 46"/>
          <p:cNvSpPr/>
          <p:nvPr/>
        </p:nvSpPr>
        <p:spPr>
          <a:xfrm>
            <a:off x="8234640" y="513000"/>
            <a:ext cx="2245320" cy="3065760"/>
          </a:xfrm>
          <a:prstGeom prst="rect">
            <a:avLst/>
          </a:prstGeom>
          <a:noFill/>
          <a:ln w="5715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479" name="Picture 4" descr="A picture containing outdoor, sky, person, ground&#10;&#10;Description automatically generated"/>
          <p:cNvPicPr/>
          <p:nvPr/>
        </p:nvPicPr>
        <p:blipFill>
          <a:blip r:embed="rId12"/>
          <a:stretch/>
        </p:blipFill>
        <p:spPr>
          <a:xfrm>
            <a:off x="8255520" y="579960"/>
            <a:ext cx="2149920" cy="2617920"/>
          </a:xfrm>
          <a:prstGeom prst="rect">
            <a:avLst/>
          </a:prstGeom>
          <a:ln w="0">
            <a:noFill/>
          </a:ln>
        </p:spPr>
      </p:pic>
      <p:sp>
        <p:nvSpPr>
          <p:cNvPr id="1480" name="Rectangle 41"/>
          <p:cNvSpPr/>
          <p:nvPr/>
        </p:nvSpPr>
        <p:spPr>
          <a:xfrm>
            <a:off x="8303760" y="3723840"/>
            <a:ext cx="2055960" cy="2412000"/>
          </a:xfrm>
          <a:prstGeom prst="rect">
            <a:avLst/>
          </a:prstGeom>
          <a:noFill/>
          <a:ln w="5715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TextBox 1"/>
          <p:cNvSpPr/>
          <p:nvPr/>
        </p:nvSpPr>
        <p:spPr>
          <a:xfrm>
            <a:off x="3105000" y="177120"/>
            <a:ext cx="40244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Times New Roman"/>
              </a:rPr>
              <a:t>Acknowledgements 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2" name="TextBox 2"/>
          <p:cNvSpPr/>
          <p:nvPr/>
        </p:nvSpPr>
        <p:spPr>
          <a:xfrm>
            <a:off x="3063240" y="1470240"/>
            <a:ext cx="2014560" cy="1614240"/>
          </a:xfrm>
          <a:prstGeom prst="rect">
            <a:avLst/>
          </a:prstGeom>
          <a:noFill/>
          <a:ln w="0">
            <a:solidFill>
              <a:srgbClr val="008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Sarah Anderson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Cameron Johnson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Chenxin Li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Imtiyaz Khanday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Liza Conrad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3" name="TextBox 5"/>
          <p:cNvSpPr/>
          <p:nvPr/>
        </p:nvSpPr>
        <p:spPr>
          <a:xfrm>
            <a:off x="9662400" y="2205000"/>
            <a:ext cx="2529000" cy="149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ffffff"/>
                </a:solidFill>
                <a:uFillTx/>
                <a:latin typeface="Times New Roman"/>
              </a:rPr>
              <a:t>Funding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NSF PGRP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IGI Berkeley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France-Berkeley Fund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84" name="Picture 7" descr=""/>
          <p:cNvPicPr/>
          <p:nvPr/>
        </p:nvPicPr>
        <p:blipFill>
          <a:blip r:embed="rId1"/>
          <a:stretch/>
        </p:blipFill>
        <p:spPr>
          <a:xfrm>
            <a:off x="9892080" y="114840"/>
            <a:ext cx="2070000" cy="2070000"/>
          </a:xfrm>
          <a:prstGeom prst="rect">
            <a:avLst/>
          </a:prstGeom>
          <a:ln w="0">
            <a:noFill/>
          </a:ln>
        </p:spPr>
      </p:pic>
      <p:sp>
        <p:nvSpPr>
          <p:cNvPr id="1485" name="TextBox 10"/>
          <p:cNvSpPr/>
          <p:nvPr/>
        </p:nvSpPr>
        <p:spPr>
          <a:xfrm>
            <a:off x="5623200" y="1485720"/>
            <a:ext cx="2408760" cy="1614240"/>
          </a:xfrm>
          <a:prstGeom prst="rect">
            <a:avLst/>
          </a:prstGeom>
          <a:noFill/>
          <a:ln w="0">
            <a:solidFill>
              <a:srgbClr val="008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00"/>
                </a:solidFill>
                <a:latin typeface="Times New Roman"/>
              </a:rPr>
              <a:t>Co-PIs on NSF grant 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00"/>
                </a:solidFill>
                <a:latin typeface="Times New Roman"/>
              </a:rPr>
              <a:t>Univ. of Oklahoma: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Scott Russell 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00"/>
                </a:solidFill>
                <a:latin typeface="Times New Roman"/>
              </a:rPr>
              <a:t>Univ. of Georgia: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ff"/>
                </a:solidFill>
                <a:latin typeface="Times New Roman"/>
              </a:rPr>
              <a:t>Jonathan Gent 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6" name="TextBox 11"/>
          <p:cNvSpPr/>
          <p:nvPr/>
        </p:nvSpPr>
        <p:spPr>
          <a:xfrm>
            <a:off x="3322080" y="1040400"/>
            <a:ext cx="1087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000" spc="-1" strike="noStrike">
                <a:solidFill>
                  <a:srgbClr val="ffff00"/>
                </a:solidFill>
                <a:latin typeface="Arial"/>
              </a:rPr>
              <a:t>Zygotes</a:t>
            </a:r>
            <a:endParaRPr b="0" lang="en-US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7" name="TextBox 16"/>
          <p:cNvSpPr/>
          <p:nvPr/>
        </p:nvSpPr>
        <p:spPr>
          <a:xfrm>
            <a:off x="3863520" y="4057560"/>
            <a:ext cx="6859440" cy="2284200"/>
          </a:xfrm>
          <a:prstGeom prst="rect">
            <a:avLst/>
          </a:prstGeom>
          <a:noFill/>
          <a:ln w="0">
            <a:solidFill>
              <a:srgbClr val="008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2400" spc="-1" strike="noStrike" u="sng">
                <a:solidFill>
                  <a:srgbClr val="ffff00"/>
                </a:solidFill>
                <a:uFillTx/>
                <a:latin typeface="Times New Roman"/>
              </a:rPr>
              <a:t>Collaborators 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8" name="TextBox 17"/>
          <p:cNvSpPr/>
          <p:nvPr/>
        </p:nvSpPr>
        <p:spPr>
          <a:xfrm>
            <a:off x="1176120" y="4057560"/>
            <a:ext cx="2282760" cy="821160"/>
          </a:xfrm>
          <a:prstGeom prst="rect">
            <a:avLst/>
          </a:prstGeom>
          <a:noFill/>
          <a:ln w="0">
            <a:solidFill>
              <a:srgbClr val="008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Imtiyaz Khanday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Debra Skinner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9" name="TextBox 18"/>
          <p:cNvSpPr/>
          <p:nvPr/>
        </p:nvSpPr>
        <p:spPr>
          <a:xfrm>
            <a:off x="4582800" y="3488760"/>
            <a:ext cx="2736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00"/>
                </a:solidFill>
                <a:latin typeface="Arial"/>
              </a:rPr>
              <a:t>Synthetic Apomixis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90" name="Picture 15" descr=""/>
          <p:cNvPicPr/>
          <p:nvPr/>
        </p:nvPicPr>
        <p:blipFill>
          <a:blip r:embed="rId2"/>
          <a:srcRect l="0" t="28555" r="0" b="28149"/>
          <a:stretch/>
        </p:blipFill>
        <p:spPr>
          <a:xfrm>
            <a:off x="0" y="6186960"/>
            <a:ext cx="2324880" cy="670680"/>
          </a:xfrm>
          <a:prstGeom prst="rect">
            <a:avLst/>
          </a:prstGeom>
          <a:ln w="0">
            <a:noFill/>
          </a:ln>
        </p:spPr>
      </p:pic>
      <p:sp>
        <p:nvSpPr>
          <p:cNvPr id="1491" name="TextBox 19"/>
          <p:cNvSpPr/>
          <p:nvPr/>
        </p:nvSpPr>
        <p:spPr>
          <a:xfrm>
            <a:off x="8196840" y="4617360"/>
            <a:ext cx="28173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Raphael Mercier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MPI-Cologne, Germany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2" name="TextBox 20"/>
          <p:cNvSpPr/>
          <p:nvPr/>
        </p:nvSpPr>
        <p:spPr>
          <a:xfrm>
            <a:off x="3863520" y="4676400"/>
            <a:ext cx="3130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Times New Roman"/>
              </a:rPr>
              <a:t>Emmanuel Guiderdoni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b="0" lang="en-US" sz="2400" spc="-1" strike="noStrike">
                <a:solidFill>
                  <a:srgbClr val="ffff00"/>
                </a:solidFill>
                <a:latin typeface="Times New Roman"/>
              </a:rPr>
              <a:t>CIRAD, France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Picture 2" descr="IMG_3563"/>
          <p:cNvPicPr/>
          <p:nvPr/>
        </p:nvPicPr>
        <p:blipFill>
          <a:blip r:embed="rId1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9525">
            <a:noFill/>
          </a:ln>
        </p:spPr>
      </p:pic>
      <p:sp>
        <p:nvSpPr>
          <p:cNvPr id="1494" name="Text Box 3"/>
          <p:cNvSpPr/>
          <p:nvPr/>
        </p:nvSpPr>
        <p:spPr>
          <a:xfrm>
            <a:off x="2792520" y="152280"/>
            <a:ext cx="6351120" cy="9435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ffe200"/>
                </a:solidFill>
                <a:latin typeface="Times New Roman"/>
                <a:ea typeface="ＭＳ Ｐゴシック"/>
              </a:rPr>
              <a:t>University of California-Davis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ffe200"/>
                </a:solidFill>
                <a:latin typeface="Times New Roman"/>
                <a:ea typeface="ＭＳ Ｐゴシック"/>
              </a:rPr>
              <a:t>Rice Experiment Station</a:t>
            </a:r>
            <a:endParaRPr b="0" lang="en-US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5" name="Text Box 3"/>
          <p:cNvSpPr/>
          <p:nvPr/>
        </p:nvSpPr>
        <p:spPr>
          <a:xfrm>
            <a:off x="7779600" y="6411960"/>
            <a:ext cx="2566080" cy="363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ffffff"/>
                </a:solidFill>
                <a:uFillTx/>
                <a:latin typeface="Comic Sans MS"/>
                <a:ea typeface="ＭＳ Ｐゴシック"/>
              </a:rPr>
              <a:t>http://sundarlab.ucdavis.edu</a:t>
            </a:r>
            <a:r>
              <a:rPr b="1" lang="en-US" sz="1600" spc="-1" strike="noStrike">
                <a:solidFill>
                  <a:srgbClr val="ffffff"/>
                </a:solidFill>
                <a:latin typeface="Comic Sans MS"/>
                <a:ea typeface="ＭＳ Ｐゴシック"/>
              </a:rPr>
              <a:t> </a:t>
            </a:r>
            <a:endParaRPr b="0" lang="en-US" sz="1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9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PlaceHolder 1"/>
          <p:cNvSpPr>
            <a:spLocks noGrp="1"/>
          </p:cNvSpPr>
          <p:nvPr>
            <p:ph type="title"/>
          </p:nvPr>
        </p:nvSpPr>
        <p:spPr>
          <a:xfrm>
            <a:off x="2209680" y="23760"/>
            <a:ext cx="7772040" cy="837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457200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ffff00"/>
                </a:solidFill>
                <a:latin typeface="Calibri"/>
              </a:rPr>
              <a:t>University of California - Davis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97" name="Picture 4" descr="i13_2_bikes"/>
          <p:cNvPicPr/>
          <p:nvPr/>
        </p:nvPicPr>
        <p:blipFill>
          <a:blip r:embed="rId1"/>
          <a:stretch/>
        </p:blipFill>
        <p:spPr>
          <a:xfrm>
            <a:off x="6934680" y="3349080"/>
            <a:ext cx="3470040" cy="3470040"/>
          </a:xfrm>
          <a:prstGeom prst="rect">
            <a:avLst/>
          </a:prstGeom>
          <a:ln w="0">
            <a:noFill/>
          </a:ln>
        </p:spPr>
      </p:pic>
      <p:pic>
        <p:nvPicPr>
          <p:cNvPr id="1498" name="Picture 6" descr="sa-81"/>
          <p:cNvPicPr/>
          <p:nvPr/>
        </p:nvPicPr>
        <p:blipFill>
          <a:blip r:embed="rId2"/>
          <a:stretch/>
        </p:blipFill>
        <p:spPr>
          <a:xfrm>
            <a:off x="6868080" y="947520"/>
            <a:ext cx="3639960" cy="2315520"/>
          </a:xfrm>
          <a:prstGeom prst="rect">
            <a:avLst/>
          </a:prstGeom>
          <a:ln w="0">
            <a:noFill/>
          </a:ln>
        </p:spPr>
      </p:pic>
      <p:sp>
        <p:nvSpPr>
          <p:cNvPr id="1499" name="AutoShape 4"/>
          <p:cNvSpPr/>
          <p:nvPr/>
        </p:nvSpPr>
        <p:spPr>
          <a:xfrm>
            <a:off x="3202200" y="3533040"/>
            <a:ext cx="380520" cy="361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e600"/>
          </a:solidFill>
          <a:ln w="28575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00" name="Picture 1" descr=""/>
          <p:cNvPicPr/>
          <p:nvPr/>
        </p:nvPicPr>
        <p:blipFill>
          <a:blip r:embed="rId3"/>
          <a:stretch/>
        </p:blipFill>
        <p:spPr>
          <a:xfrm>
            <a:off x="1523880" y="947520"/>
            <a:ext cx="5343840" cy="4012920"/>
          </a:xfrm>
          <a:prstGeom prst="rect">
            <a:avLst/>
          </a:prstGeom>
          <a:ln w="0">
            <a:noFill/>
          </a:ln>
        </p:spPr>
      </p:pic>
      <p:sp>
        <p:nvSpPr>
          <p:cNvPr id="1501" name="AutoShape 4"/>
          <p:cNvSpPr/>
          <p:nvPr/>
        </p:nvSpPr>
        <p:spPr>
          <a:xfrm>
            <a:off x="3933000" y="3088800"/>
            <a:ext cx="380520" cy="3614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e600"/>
          </a:solidFill>
          <a:ln w="28575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02" name="Picture 3" descr="Pathway"/>
          <p:cNvPicPr/>
          <p:nvPr/>
        </p:nvPicPr>
        <p:blipFill>
          <a:blip r:embed="rId4"/>
          <a:stretch/>
        </p:blipFill>
        <p:spPr>
          <a:xfrm>
            <a:off x="5592240" y="4981680"/>
            <a:ext cx="1233000" cy="1890720"/>
          </a:xfrm>
          <a:prstGeom prst="rect">
            <a:avLst/>
          </a:prstGeom>
          <a:ln w="0">
            <a:noFill/>
          </a:ln>
        </p:spPr>
      </p:pic>
      <p:pic>
        <p:nvPicPr>
          <p:cNvPr id="1503" name="Picture 5" descr="lsa"/>
          <p:cNvPicPr/>
          <p:nvPr/>
        </p:nvPicPr>
        <p:blipFill>
          <a:blip r:embed="rId5"/>
          <a:stretch/>
        </p:blipFill>
        <p:spPr>
          <a:xfrm>
            <a:off x="2565000" y="4956120"/>
            <a:ext cx="2918880" cy="188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extBox 1"/>
          <p:cNvSpPr/>
          <p:nvPr/>
        </p:nvSpPr>
        <p:spPr>
          <a:xfrm>
            <a:off x="4339080" y="2631960"/>
            <a:ext cx="2555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3600" spc="-1" strike="noStrike">
                <a:solidFill>
                  <a:srgbClr val="ffffff"/>
                </a:solidFill>
                <a:latin typeface="Times New Roman"/>
              </a:rPr>
              <a:t>Thank you! 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ext Box 2"/>
          <p:cNvSpPr/>
          <p:nvPr/>
        </p:nvSpPr>
        <p:spPr>
          <a:xfrm>
            <a:off x="1905120" y="1143000"/>
            <a:ext cx="8305560" cy="5166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Egg Cell + Sperm Cell = Zygote (Totipotent)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Text Box 3"/>
          <p:cNvSpPr/>
          <p:nvPr/>
        </p:nvSpPr>
        <p:spPr>
          <a:xfrm>
            <a:off x="1600200" y="0"/>
            <a:ext cx="9067320" cy="10652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3200" spc="-1" strike="noStrike">
                <a:solidFill>
                  <a:srgbClr val="000090"/>
                </a:solidFill>
                <a:latin typeface="Arial"/>
                <a:ea typeface="ＭＳ Ｐゴシック"/>
              </a:rPr>
              <a:t>What are the Parental contributions to Zygotic development?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5" name="Group 10"/>
          <p:cNvGrpSpPr/>
          <p:nvPr/>
        </p:nvGrpSpPr>
        <p:grpSpPr>
          <a:xfrm>
            <a:off x="1523880" y="2604240"/>
            <a:ext cx="8839080" cy="3200040"/>
            <a:chOff x="1523880" y="2604240"/>
            <a:chExt cx="8839080" cy="3200040"/>
          </a:xfrm>
        </p:grpSpPr>
        <p:sp>
          <p:nvSpPr>
            <p:cNvPr id="676" name="Text Box 2"/>
            <p:cNvSpPr/>
            <p:nvPr/>
          </p:nvSpPr>
          <p:spPr>
            <a:xfrm>
              <a:off x="3962520" y="3128040"/>
              <a:ext cx="6400440" cy="23007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Experiments with Sea Urchins led her to conclude: 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spcAft>
                  <a:spcPts val="601"/>
                </a:spcAft>
              </a:pPr>
              <a:r>
                <a:rPr b="1" lang="en-US" sz="28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Early embryogenesis depends only upon Maternally deposited factors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Generally true for  all </a:t>
              </a:r>
              <a:r>
                <a:rPr b="1" lang="en-US" sz="2800" spc="-1" strike="noStrike">
                  <a:solidFill>
                    <a:srgbClr val="000000"/>
                  </a:solidFill>
                  <a:latin typeface="Arial"/>
                  <a:ea typeface="ＭＳ Ｐゴシック"/>
                </a:rPr>
                <a:t>animals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677" name="Picture 2" descr="180701"/>
            <p:cNvPicPr/>
            <p:nvPr/>
          </p:nvPicPr>
          <p:blipFill>
            <a:blip r:embed="rId1"/>
            <a:stretch/>
          </p:blipFill>
          <p:spPr>
            <a:xfrm>
              <a:off x="1523880" y="2604240"/>
              <a:ext cx="2324520" cy="320004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678" name="Text Box 2"/>
            <p:cNvSpPr/>
            <p:nvPr/>
          </p:nvSpPr>
          <p:spPr>
            <a:xfrm>
              <a:off x="4152960" y="2651040"/>
              <a:ext cx="4031640" cy="5166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800" spc="-1" strike="noStrike">
                  <a:solidFill>
                    <a:srgbClr val="000090"/>
                  </a:solidFill>
                  <a:latin typeface="Arial"/>
                  <a:ea typeface="ＭＳ Ｐゴシック"/>
                </a:rPr>
                <a:t>Ethel Harvey (1937): </a:t>
              </a:r>
              <a:endParaRPr b="0" lang="en-US" sz="2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roup 12"/>
          <p:cNvGrpSpPr/>
          <p:nvPr/>
        </p:nvGrpSpPr>
        <p:grpSpPr>
          <a:xfrm>
            <a:off x="1676520" y="1590120"/>
            <a:ext cx="8762760" cy="3137040"/>
            <a:chOff x="1676520" y="1590120"/>
            <a:chExt cx="8762760" cy="3137040"/>
          </a:xfrm>
        </p:grpSpPr>
        <p:grpSp>
          <p:nvGrpSpPr>
            <p:cNvPr id="680" name="Group 8"/>
            <p:cNvGrpSpPr/>
            <p:nvPr/>
          </p:nvGrpSpPr>
          <p:grpSpPr>
            <a:xfrm>
              <a:off x="1676520" y="1961280"/>
              <a:ext cx="8762760" cy="2765880"/>
              <a:chOff x="1676520" y="1961280"/>
              <a:chExt cx="8762760" cy="2765880"/>
            </a:xfrm>
          </p:grpSpPr>
          <p:sp>
            <p:nvSpPr>
              <p:cNvPr id="681" name="Text Box 3"/>
              <p:cNvSpPr/>
              <p:nvPr/>
            </p:nvSpPr>
            <p:spPr>
              <a:xfrm>
                <a:off x="6626880" y="4306320"/>
                <a:ext cx="2814480" cy="27252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0" i="1" lang="en-US" sz="1200" spc="-1" strike="noStrike">
                    <a:solidFill>
                      <a:srgbClr val="000000"/>
                    </a:solidFill>
                    <a:latin typeface="Arial"/>
                  </a:rPr>
                  <a:t>Svoboda &amp; Flemr EMBO Reports 2010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682" name="Group 4"/>
              <p:cNvGrpSpPr/>
              <p:nvPr/>
            </p:nvGrpSpPr>
            <p:grpSpPr>
              <a:xfrm>
                <a:off x="1676520" y="1961280"/>
                <a:ext cx="8762760" cy="2390760"/>
                <a:chOff x="1676520" y="1961280"/>
                <a:chExt cx="8762760" cy="2390760"/>
              </a:xfrm>
            </p:grpSpPr>
            <p:pic>
              <p:nvPicPr>
                <p:cNvPr id="683" name="Picture 5" descr=""/>
                <p:cNvPicPr/>
                <p:nvPr/>
              </p:nvPicPr>
              <p:blipFill>
                <a:blip r:embed="rId1"/>
                <a:srcRect l="1666" t="2316" r="2499" b="66425"/>
                <a:stretch/>
              </p:blipFill>
              <p:spPr>
                <a:xfrm>
                  <a:off x="1676520" y="1961280"/>
                  <a:ext cx="8762760" cy="2057040"/>
                </a:xfrm>
                <a:prstGeom prst="rect">
                  <a:avLst/>
                </a:prstGeom>
                <a:ln w="9525">
                  <a:noFill/>
                </a:ln>
              </p:spPr>
            </p:pic>
            <p:pic>
              <p:nvPicPr>
                <p:cNvPr id="684" name="Picture 6" descr=""/>
                <p:cNvPicPr/>
                <p:nvPr/>
              </p:nvPicPr>
              <p:blipFill>
                <a:blip r:embed="rId2"/>
                <a:srcRect l="1666" t="93775" r="2499" b="0"/>
                <a:stretch/>
              </p:blipFill>
              <p:spPr>
                <a:xfrm>
                  <a:off x="1676520" y="3942720"/>
                  <a:ext cx="8762760" cy="409320"/>
                </a:xfrm>
                <a:prstGeom prst="rect">
                  <a:avLst/>
                </a:prstGeom>
                <a:ln w="9525">
                  <a:noFill/>
                </a:ln>
              </p:spPr>
            </p:pic>
          </p:grpSp>
          <p:sp>
            <p:nvSpPr>
              <p:cNvPr id="685" name="Text Box 7"/>
              <p:cNvSpPr/>
              <p:nvPr/>
            </p:nvSpPr>
            <p:spPr>
              <a:xfrm>
                <a:off x="1933920" y="4210920"/>
                <a:ext cx="4481640" cy="51624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i="1" lang="en-US" sz="1400" spc="-1" strike="noStrike">
                    <a:solidFill>
                      <a:srgbClr val="000000"/>
                    </a:solidFill>
                    <a:latin typeface="Arial"/>
                  </a:rPr>
                  <a:t>Cleavage cycle:</a:t>
                </a:r>
                <a:r>
                  <a:rPr b="1" i="1" lang="en-US" sz="1600" spc="-1" strike="noStrike">
                    <a:solidFill>
                      <a:srgbClr val="ff0600"/>
                    </a:solidFill>
                    <a:latin typeface="Arial"/>
                  </a:rPr>
                  <a:t>1</a:t>
                </a:r>
                <a:r>
                  <a:rPr b="1" i="1" lang="en-US" sz="1600" spc="-1" strike="noStrike">
                    <a:solidFill>
                      <a:srgbClr val="ff0600"/>
                    </a:solidFill>
                    <a:latin typeface="Arial"/>
                  </a:rPr>
                  <a:t>	</a:t>
                </a:r>
                <a:r>
                  <a:rPr b="1" i="1" lang="en-US" sz="1600" spc="-1" strike="noStrike">
                    <a:solidFill>
                      <a:srgbClr val="ff0600"/>
                    </a:solidFill>
                    <a:latin typeface="Arial"/>
                  </a:rPr>
                  <a:t>       8</a:t>
                </a:r>
                <a:r>
                  <a:rPr b="1" i="1" lang="en-US" sz="1600" spc="-1" strike="noStrike">
                    <a:solidFill>
                      <a:srgbClr val="ff0600"/>
                    </a:solidFill>
                    <a:latin typeface="Arial"/>
                  </a:rPr>
                  <a:t>	</a:t>
                </a:r>
                <a:r>
                  <a:rPr b="1" i="1" lang="en-US" sz="1600" spc="-1" strike="noStrike">
                    <a:solidFill>
                      <a:srgbClr val="ff0600"/>
                    </a:solidFill>
                    <a:latin typeface="Arial"/>
                  </a:rPr>
                  <a:t>        12        &gt;14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Arial"/>
                  </a:rPr>
                  <a:t>  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1" i="1" lang="en-US" sz="1200" spc="-1" strike="noStrike">
                    <a:solidFill>
                      <a:srgbClr val="000000"/>
                    </a:solidFill>
                    <a:latin typeface="Arial"/>
                  </a:rPr>
                  <a:t>	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Arial"/>
                  </a:rPr>
                  <a:t>	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Arial"/>
                  </a:rPr>
                  <a:t>   </a:t>
                </a:r>
                <a:r>
                  <a:rPr b="1" i="1" lang="en-US" sz="1200" spc="-1" strike="noStrike">
                    <a:solidFill>
                      <a:srgbClr val="ff0600"/>
                    </a:solidFill>
                    <a:latin typeface="Arial"/>
                  </a:rPr>
                  <a:t>(256 cells)</a:t>
                </a:r>
                <a:r>
                  <a:rPr b="1" i="1" lang="en-US" sz="1200" spc="-1" strike="noStrike">
                    <a:solidFill>
                      <a:srgbClr val="000000"/>
                    </a:solidFill>
                    <a:latin typeface="Arial"/>
                  </a:rPr>
                  <a:t>          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86" name="Text Box 8"/>
            <p:cNvSpPr/>
            <p:nvPr/>
          </p:nvSpPr>
          <p:spPr>
            <a:xfrm>
              <a:off x="2819520" y="1590120"/>
              <a:ext cx="1242720" cy="39456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Arial"/>
                </a:rPr>
                <a:t>Zebrafish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7" name="Rectangle 11"/>
          <p:cNvSpPr/>
          <p:nvPr/>
        </p:nvSpPr>
        <p:spPr>
          <a:xfrm>
            <a:off x="1600200" y="0"/>
            <a:ext cx="8991360" cy="9140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Zygotic Transition in Animals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TextBox 10"/>
          <p:cNvSpPr/>
          <p:nvPr/>
        </p:nvSpPr>
        <p:spPr>
          <a:xfrm>
            <a:off x="1523880" y="939960"/>
            <a:ext cx="9067320" cy="501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700" spc="-1" strike="noStrike">
                <a:solidFill>
                  <a:srgbClr val="0020a1"/>
                </a:solidFill>
                <a:latin typeface="Arial"/>
              </a:rPr>
              <a:t>Zygotic genome is not transcribed for several cell divisions</a:t>
            </a: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TextBox 9"/>
          <p:cNvSpPr/>
          <p:nvPr/>
        </p:nvSpPr>
        <p:spPr>
          <a:xfrm>
            <a:off x="1523880" y="5221440"/>
            <a:ext cx="8915040" cy="48564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2600" spc="-1" strike="noStrike">
                <a:solidFill>
                  <a:srgbClr val="0020a1"/>
                </a:solidFill>
                <a:latin typeface="Comic Sans MS"/>
                <a:ea typeface="Comic Sans MS"/>
              </a:rPr>
              <a:t>Zygotic Genome Activation (ZGA) is delayed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Rectangle 2"/>
          <p:cNvSpPr/>
          <p:nvPr/>
        </p:nvSpPr>
        <p:spPr>
          <a:xfrm>
            <a:off x="2209680" y="76320"/>
            <a:ext cx="7772040" cy="761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3600" spc="-1" strike="noStrike">
                <a:solidFill>
                  <a:srgbClr val="0020a1"/>
                </a:solidFill>
                <a:latin typeface="Calibri Light"/>
                <a:ea typeface="ＭＳ Ｐゴシック"/>
              </a:rPr>
              <a:t>Rice as a model for  plant zygotes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Text Box 4"/>
          <p:cNvSpPr/>
          <p:nvPr/>
        </p:nvSpPr>
        <p:spPr>
          <a:xfrm>
            <a:off x="1523880" y="3865320"/>
            <a:ext cx="8991360" cy="17974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800" spc="-1" strike="noStrike">
                <a:solidFill>
                  <a:srgbClr val="000090"/>
                </a:solidFill>
                <a:latin typeface="Comic Sans MS"/>
              </a:rPr>
              <a:t>Rice</a:t>
            </a: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 has one of the fastest times from </a:t>
            </a:r>
            <a:r>
              <a:rPr b="0" lang="en-US" sz="2800" spc="-1" strike="noStrike" u="sng">
                <a:solidFill>
                  <a:srgbClr val="000090"/>
                </a:solidFill>
                <a:uFillTx/>
                <a:latin typeface="Comic Sans MS"/>
              </a:rPr>
              <a:t>pollination to fertilization</a:t>
            </a: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 amongst flowering plants: </a:t>
            </a:r>
            <a:r>
              <a:rPr b="1" lang="en-US" sz="2800" spc="-1" strike="noStrike">
                <a:solidFill>
                  <a:srgbClr val="000090"/>
                </a:solidFill>
                <a:latin typeface="Comic Sans MS"/>
              </a:rPr>
              <a:t>30 min</a:t>
            </a: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utes!     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(</a:t>
            </a:r>
            <a:r>
              <a:rPr b="0" i="1" lang="en-US" sz="2800" spc="-1" strike="noStrike">
                <a:solidFill>
                  <a:srgbClr val="000090"/>
                </a:solidFill>
                <a:latin typeface="Comic Sans MS"/>
              </a:rPr>
              <a:t>vs.</a:t>
            </a: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 &gt; 6h Arabidopsis, &gt;8h maize)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800" spc="-1" strike="noStrike">
                <a:solidFill>
                  <a:srgbClr val="000090"/>
                </a:solidFill>
                <a:latin typeface="Comic Sans MS"/>
              </a:rPr>
              <a:t>-&gt; Isolation of living time-staged zygotes is feasible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2" name="Picture 5" descr="14 Rice field.JPG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2103480" y="876240"/>
            <a:ext cx="3763440" cy="2822400"/>
          </a:xfrm>
          <a:prstGeom prst="rect">
            <a:avLst/>
          </a:prstGeom>
          <a:ln w="9525">
            <a:noFill/>
          </a:ln>
        </p:spPr>
      </p:pic>
      <p:pic>
        <p:nvPicPr>
          <p:cNvPr id="693" name="Picture 6" descr="Wild type scalebar 1mm"/>
          <p:cNvPicPr/>
          <p:nvPr/>
        </p:nvPicPr>
        <p:blipFill>
          <a:blip r:embed="rId3"/>
          <a:stretch/>
        </p:blipFill>
        <p:spPr>
          <a:xfrm>
            <a:off x="6553080" y="863640"/>
            <a:ext cx="1980720" cy="28580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imes" pitchFamily="0" charset="1"/>
        <a:ea typeface=""/>
        <a:cs typeface=""/>
      </a:majorFont>
      <a:minorFont>
        <a:latin typeface="Times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1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2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3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4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5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6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7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8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9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0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3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4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5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6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7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8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9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0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6055</TotalTime>
  <Application>LibreOffice/7.6.6.3$Linux_X86_64 LibreOffice_project/60$Build-3</Application>
  <AppVersion>15.0000</AppVersion>
  <Words>3068</Words>
  <Paragraphs>668</Paragraphs>
  <Company>University of California, Davis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2017-04-18T19:38:09Z</dcterms:created>
  <dc:creator>V. Sundaresan</dc:creator>
  <dc:description/>
  <dc:language>en-US</dc:language>
  <cp:lastModifiedBy/>
  <dcterms:modified xsi:type="dcterms:W3CDTF">2024-04-11T16:01:33Z</dcterms:modified>
  <cp:revision>596</cp:revision>
  <dc:subject/>
  <dc:title>Genomics of the Zygotic Transition: Gametes to Embryo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34</vt:i4>
  </property>
  <property fmtid="{D5CDD505-2E9C-101B-9397-08002B2CF9AE}" pid="3" name="PresentationFormat">
    <vt:lpwstr>Widescreen</vt:lpwstr>
  </property>
  <property fmtid="{D5CDD505-2E9C-101B-9397-08002B2CF9AE}" pid="4" name="Slides">
    <vt:i4>65</vt:i4>
  </property>
</Properties>
</file>